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75" r:id="rId2"/>
    <p:sldId id="259" r:id="rId3"/>
    <p:sldId id="262" r:id="rId4"/>
    <p:sldId id="260" r:id="rId5"/>
    <p:sldId id="266" r:id="rId6"/>
    <p:sldId id="268" r:id="rId7"/>
    <p:sldId id="265" r:id="rId8"/>
    <p:sldId id="278" r:id="rId9"/>
    <p:sldId id="269" r:id="rId10"/>
    <p:sldId id="277" r:id="rId11"/>
    <p:sldId id="270" r:id="rId12"/>
    <p:sldId id="271" r:id="rId13"/>
    <p:sldId id="273" r:id="rId14"/>
    <p:sldId id="274" r:id="rId15"/>
    <p:sldId id="276" r:id="rId16"/>
    <p:sldId id="281" r:id="rId17"/>
    <p:sldId id="279" r:id="rId18"/>
    <p:sldId id="285" r:id="rId19"/>
    <p:sldId id="284" r:id="rId20"/>
    <p:sldId id="280" r:id="rId21"/>
    <p:sldId id="283" r:id="rId22"/>
    <p:sldId id="286" r:id="rId23"/>
    <p:sldId id="287" r:id="rId24"/>
    <p:sldId id="28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43" autoAdjust="0"/>
  </p:normalViewPr>
  <p:slideViewPr>
    <p:cSldViewPr>
      <p:cViewPr>
        <p:scale>
          <a:sx n="100" d="100"/>
          <a:sy n="100" d="100"/>
        </p:scale>
        <p:origin x="-1944"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7C2F57-9F77-40D2-8859-F89641459B01}" type="datetimeFigureOut">
              <a:rPr lang="en-US" smtClean="0"/>
              <a:t>11/30/2017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450DF6-E738-4F2C-9730-DF1F69EE50D1}" type="slidenum">
              <a:rPr lang="en-US" smtClean="0"/>
              <a:t>‹#›</a:t>
            </a:fld>
            <a:endParaRPr lang="en-US"/>
          </a:p>
        </p:txBody>
      </p:sp>
    </p:spTree>
    <p:extLst>
      <p:ext uri="{BB962C8B-B14F-4D97-AF65-F5344CB8AC3E}">
        <p14:creationId xmlns:p14="http://schemas.microsoft.com/office/powerpoint/2010/main" val="475853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1</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10</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11</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baseline="0" dirty="0" smtClean="0"/>
              <a:t>Author </a:t>
            </a:r>
            <a:r>
              <a:rPr lang="en-US" baseline="0" dirty="0" err="1" smtClean="0"/>
              <a:t>recomends</a:t>
            </a:r>
            <a:r>
              <a:rPr lang="en-US" baseline="0" dirty="0" smtClean="0"/>
              <a:t> to promote read only files and demote them under </a:t>
            </a:r>
          </a:p>
        </p:txBody>
      </p:sp>
      <p:sp>
        <p:nvSpPr>
          <p:cNvPr id="4" name="Slide Number Placeholder 3"/>
          <p:cNvSpPr>
            <a:spLocks noGrp="1"/>
          </p:cNvSpPr>
          <p:nvPr>
            <p:ph type="sldNum" sz="quarter" idx="10"/>
          </p:nvPr>
        </p:nvSpPr>
        <p:spPr/>
        <p:txBody>
          <a:bodyPr/>
          <a:lstStyle/>
          <a:p>
            <a:fld id="{95450DF6-E738-4F2C-9730-DF1F69EE50D1}" type="slidenum">
              <a:rPr lang="en-US" smtClean="0"/>
              <a:t>12</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se </a:t>
            </a:r>
            <a:r>
              <a:rPr lang="en-US" baseline="0" dirty="0" err="1" smtClean="0"/>
              <a:t>requier</a:t>
            </a:r>
            <a:r>
              <a:rPr lang="en-US" baseline="0" dirty="0" smtClean="0"/>
              <a:t> </a:t>
            </a:r>
            <a:r>
              <a:rPr lang="en-US" baseline="0" dirty="0" err="1" smtClean="0"/>
              <a:t>eliminar</a:t>
            </a:r>
            <a:r>
              <a:rPr lang="en-US" baseline="0" dirty="0" smtClean="0"/>
              <a:t> </a:t>
            </a:r>
            <a:r>
              <a:rPr lang="en-US" baseline="0" dirty="0" err="1" smtClean="0"/>
              <a:t>una</a:t>
            </a:r>
            <a:r>
              <a:rPr lang="en-US" baseline="0" dirty="0" smtClean="0"/>
              <a:t> </a:t>
            </a:r>
            <a:r>
              <a:rPr lang="en-US" baseline="0" dirty="0" err="1" smtClean="0"/>
              <a:t>pagina</a:t>
            </a:r>
            <a:r>
              <a:rPr lang="en-US" baseline="0" dirty="0" smtClean="0"/>
              <a:t> </a:t>
            </a:r>
            <a:r>
              <a:rPr lang="en-US" baseline="0" dirty="0" err="1" smtClean="0"/>
              <a:t>dentro</a:t>
            </a:r>
            <a:r>
              <a:rPr lang="en-US" baseline="0" dirty="0" smtClean="0"/>
              <a:t> de </a:t>
            </a:r>
            <a:r>
              <a:rPr lang="en-US" baseline="0" dirty="0" err="1" smtClean="0"/>
              <a:t>una</a:t>
            </a:r>
            <a:r>
              <a:rPr lang="en-US" baseline="0" dirty="0" smtClean="0"/>
              <a:t> </a:t>
            </a:r>
            <a:r>
              <a:rPr lang="en-US" baseline="0" dirty="0" err="1" smtClean="0"/>
              <a:t>sp</a:t>
            </a:r>
            <a:r>
              <a:rPr lang="en-US" baseline="0" dirty="0" smtClean="0"/>
              <a:t> no se </a:t>
            </a:r>
            <a:r>
              <a:rPr lang="en-US" baseline="0" dirty="0" err="1" smtClean="0"/>
              <a:t>necesita</a:t>
            </a:r>
            <a:r>
              <a:rPr lang="en-US" baseline="0" dirty="0" smtClean="0"/>
              <a:t> </a:t>
            </a:r>
            <a:r>
              <a:rPr lang="en-US" baseline="0" dirty="0" err="1" smtClean="0"/>
              <a:t>eliminarla</a:t>
            </a:r>
            <a:r>
              <a:rPr lang="en-US" baseline="0" dirty="0" smtClean="0"/>
              <a:t> </a:t>
            </a:r>
            <a:r>
              <a:rPr lang="en-US" baseline="0" dirty="0" err="1" smtClean="0"/>
              <a:t>toda</a:t>
            </a:r>
            <a:r>
              <a:rPr lang="en-US" baseline="0" dirty="0" smtClean="0"/>
              <a:t> </a:t>
            </a:r>
            <a:r>
              <a:rPr lang="en-US" baseline="0" dirty="0" err="1" smtClean="0"/>
              <a:t>basta</a:t>
            </a:r>
            <a:r>
              <a:rPr lang="en-US" baseline="0" dirty="0" smtClean="0"/>
              <a:t> con </a:t>
            </a:r>
            <a:r>
              <a:rPr lang="en-US" baseline="0" dirty="0" err="1" smtClean="0"/>
              <a:t>depromoverla</a:t>
            </a:r>
            <a:r>
              <a:rPr lang="en-US" baseline="0" dirty="0" smtClean="0"/>
              <a:t> </a:t>
            </a:r>
            <a:r>
              <a:rPr lang="en-US" baseline="0" dirty="0" err="1" smtClean="0"/>
              <a:t>interativamente</a:t>
            </a:r>
            <a:r>
              <a:rPr lang="en-US" baseline="0" dirty="0" smtClean="0"/>
              <a:t> hasta </a:t>
            </a:r>
            <a:r>
              <a:rPr lang="en-US" baseline="0" dirty="0" err="1" smtClean="0"/>
              <a:t>llegar</a:t>
            </a:r>
            <a:r>
              <a:rPr lang="en-US" baseline="0" dirty="0" smtClean="0"/>
              <a:t> a la </a:t>
            </a:r>
            <a:r>
              <a:rPr lang="en-US" baseline="0" dirty="0" err="1" smtClean="0"/>
              <a:t>pagina</a:t>
            </a:r>
            <a:r>
              <a:rPr lang="en-US" baseline="0" dirty="0" smtClean="0"/>
              <a:t> </a:t>
            </a:r>
            <a:r>
              <a:rPr lang="en-US" baseline="0" dirty="0" err="1" smtClean="0"/>
              <a:t>deseada</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13</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se </a:t>
            </a:r>
            <a:r>
              <a:rPr lang="en-US" baseline="0" dirty="0" err="1" smtClean="0"/>
              <a:t>requier</a:t>
            </a:r>
            <a:r>
              <a:rPr lang="en-US" baseline="0" dirty="0" smtClean="0"/>
              <a:t> </a:t>
            </a:r>
            <a:r>
              <a:rPr lang="en-US" baseline="0" dirty="0" err="1" smtClean="0"/>
              <a:t>eliminar</a:t>
            </a:r>
            <a:r>
              <a:rPr lang="en-US" baseline="0" dirty="0" smtClean="0"/>
              <a:t> </a:t>
            </a:r>
            <a:r>
              <a:rPr lang="en-US" baseline="0" dirty="0" err="1" smtClean="0"/>
              <a:t>una</a:t>
            </a:r>
            <a:r>
              <a:rPr lang="en-US" baseline="0" dirty="0" smtClean="0"/>
              <a:t> </a:t>
            </a:r>
            <a:r>
              <a:rPr lang="en-US" baseline="0" dirty="0" err="1" smtClean="0"/>
              <a:t>pagina</a:t>
            </a:r>
            <a:r>
              <a:rPr lang="en-US" baseline="0" dirty="0" smtClean="0"/>
              <a:t> </a:t>
            </a:r>
            <a:r>
              <a:rPr lang="en-US" baseline="0" dirty="0" err="1" smtClean="0"/>
              <a:t>dentro</a:t>
            </a:r>
            <a:r>
              <a:rPr lang="en-US" baseline="0" dirty="0" smtClean="0"/>
              <a:t> de </a:t>
            </a:r>
            <a:r>
              <a:rPr lang="en-US" baseline="0" dirty="0" err="1" smtClean="0"/>
              <a:t>una</a:t>
            </a:r>
            <a:r>
              <a:rPr lang="en-US" baseline="0" dirty="0" smtClean="0"/>
              <a:t> </a:t>
            </a:r>
            <a:r>
              <a:rPr lang="en-US" baseline="0" dirty="0" err="1" smtClean="0"/>
              <a:t>sp</a:t>
            </a:r>
            <a:r>
              <a:rPr lang="en-US" baseline="0" dirty="0" smtClean="0"/>
              <a:t> no se </a:t>
            </a:r>
            <a:r>
              <a:rPr lang="en-US" baseline="0" dirty="0" err="1" smtClean="0"/>
              <a:t>necesita</a:t>
            </a:r>
            <a:r>
              <a:rPr lang="en-US" baseline="0" dirty="0" smtClean="0"/>
              <a:t> </a:t>
            </a:r>
            <a:r>
              <a:rPr lang="en-US" baseline="0" dirty="0" err="1" smtClean="0"/>
              <a:t>eliminarla</a:t>
            </a:r>
            <a:r>
              <a:rPr lang="en-US" baseline="0" dirty="0" smtClean="0"/>
              <a:t> </a:t>
            </a:r>
            <a:r>
              <a:rPr lang="en-US" baseline="0" dirty="0" err="1" smtClean="0"/>
              <a:t>toda</a:t>
            </a:r>
            <a:r>
              <a:rPr lang="en-US" baseline="0" dirty="0" smtClean="0"/>
              <a:t> </a:t>
            </a:r>
            <a:r>
              <a:rPr lang="en-US" baseline="0" dirty="0" err="1" smtClean="0"/>
              <a:t>basta</a:t>
            </a:r>
            <a:r>
              <a:rPr lang="en-US" baseline="0" dirty="0" smtClean="0"/>
              <a:t> con </a:t>
            </a:r>
            <a:r>
              <a:rPr lang="en-US" baseline="0" dirty="0" err="1" smtClean="0"/>
              <a:t>depromoverla</a:t>
            </a:r>
            <a:r>
              <a:rPr lang="en-US" baseline="0" dirty="0" smtClean="0"/>
              <a:t> </a:t>
            </a:r>
            <a:r>
              <a:rPr lang="en-US" baseline="0" dirty="0" err="1" smtClean="0"/>
              <a:t>interativamente</a:t>
            </a:r>
            <a:r>
              <a:rPr lang="en-US" baseline="0" dirty="0" smtClean="0"/>
              <a:t> hasta </a:t>
            </a:r>
            <a:r>
              <a:rPr lang="en-US" baseline="0" dirty="0" err="1" smtClean="0"/>
              <a:t>llegar</a:t>
            </a:r>
            <a:r>
              <a:rPr lang="en-US" baseline="0" dirty="0" smtClean="0"/>
              <a:t> a la </a:t>
            </a:r>
            <a:r>
              <a:rPr lang="en-US" baseline="0" dirty="0" err="1" smtClean="0"/>
              <a:t>pagina</a:t>
            </a:r>
            <a:r>
              <a:rPr lang="en-US" baseline="0" dirty="0" smtClean="0"/>
              <a:t> </a:t>
            </a:r>
            <a:r>
              <a:rPr lang="en-US" baseline="0" dirty="0" err="1" smtClean="0"/>
              <a:t>deseada</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14</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15</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a:t>
            </a:r>
            <a:r>
              <a:rPr lang="en-US" baseline="0" smtClean="0"/>
              <a:t>the failure </a:t>
            </a:r>
            <a:r>
              <a:rPr lang="en-US" baseline="0" dirty="0" smtClean="0"/>
              <a:t>to allocate a contiguous region of the preferred size</a:t>
            </a:r>
          </a:p>
        </p:txBody>
      </p:sp>
      <p:sp>
        <p:nvSpPr>
          <p:cNvPr id="4" name="Slide Number Placeholder 3"/>
          <p:cNvSpPr>
            <a:spLocks noGrp="1"/>
          </p:cNvSpPr>
          <p:nvPr>
            <p:ph type="sldNum" sz="quarter" idx="10"/>
          </p:nvPr>
        </p:nvSpPr>
        <p:spPr/>
        <p:txBody>
          <a:bodyPr/>
          <a:lstStyle/>
          <a:p>
            <a:fld id="{95450DF6-E738-4F2C-9730-DF1F69EE50D1}" type="slidenum">
              <a:rPr lang="en-US" smtClean="0"/>
              <a:t>16</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17</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se </a:t>
            </a:r>
            <a:r>
              <a:rPr lang="en-US" baseline="0" dirty="0" err="1" smtClean="0"/>
              <a:t>requier</a:t>
            </a:r>
            <a:r>
              <a:rPr lang="en-US" baseline="0" dirty="0" smtClean="0"/>
              <a:t> </a:t>
            </a:r>
            <a:r>
              <a:rPr lang="en-US" baseline="0" dirty="0" err="1" smtClean="0"/>
              <a:t>eliminar</a:t>
            </a:r>
            <a:r>
              <a:rPr lang="en-US" baseline="0" dirty="0" smtClean="0"/>
              <a:t> </a:t>
            </a:r>
            <a:r>
              <a:rPr lang="en-US" baseline="0" dirty="0" err="1" smtClean="0"/>
              <a:t>una</a:t>
            </a:r>
            <a:r>
              <a:rPr lang="en-US" baseline="0" dirty="0" smtClean="0"/>
              <a:t> </a:t>
            </a:r>
            <a:r>
              <a:rPr lang="en-US" baseline="0" dirty="0" err="1" smtClean="0"/>
              <a:t>pagina</a:t>
            </a:r>
            <a:r>
              <a:rPr lang="en-US" baseline="0" dirty="0" smtClean="0"/>
              <a:t> </a:t>
            </a:r>
            <a:r>
              <a:rPr lang="en-US" baseline="0" dirty="0" err="1" smtClean="0"/>
              <a:t>dentro</a:t>
            </a:r>
            <a:r>
              <a:rPr lang="en-US" baseline="0" dirty="0" smtClean="0"/>
              <a:t> de </a:t>
            </a:r>
            <a:r>
              <a:rPr lang="en-US" baseline="0" dirty="0" err="1" smtClean="0"/>
              <a:t>una</a:t>
            </a:r>
            <a:r>
              <a:rPr lang="en-US" baseline="0" dirty="0" smtClean="0"/>
              <a:t> </a:t>
            </a:r>
            <a:r>
              <a:rPr lang="en-US" baseline="0" dirty="0" err="1" smtClean="0"/>
              <a:t>sp</a:t>
            </a:r>
            <a:r>
              <a:rPr lang="en-US" baseline="0" dirty="0" smtClean="0"/>
              <a:t> no se </a:t>
            </a:r>
            <a:r>
              <a:rPr lang="en-US" baseline="0" dirty="0" err="1" smtClean="0"/>
              <a:t>necesita</a:t>
            </a:r>
            <a:r>
              <a:rPr lang="en-US" baseline="0" dirty="0" smtClean="0"/>
              <a:t> </a:t>
            </a:r>
            <a:r>
              <a:rPr lang="en-US" baseline="0" dirty="0" err="1" smtClean="0"/>
              <a:t>eliminarla</a:t>
            </a:r>
            <a:r>
              <a:rPr lang="en-US" baseline="0" dirty="0" smtClean="0"/>
              <a:t> </a:t>
            </a:r>
            <a:r>
              <a:rPr lang="en-US" baseline="0" dirty="0" err="1" smtClean="0"/>
              <a:t>toda</a:t>
            </a:r>
            <a:r>
              <a:rPr lang="en-US" baseline="0" dirty="0" smtClean="0"/>
              <a:t> </a:t>
            </a:r>
            <a:r>
              <a:rPr lang="en-US" baseline="0" dirty="0" err="1" smtClean="0"/>
              <a:t>basta</a:t>
            </a:r>
            <a:r>
              <a:rPr lang="en-US" baseline="0" dirty="0" smtClean="0"/>
              <a:t> con </a:t>
            </a:r>
            <a:r>
              <a:rPr lang="en-US" baseline="0" dirty="0" err="1" smtClean="0"/>
              <a:t>depromoverla</a:t>
            </a:r>
            <a:r>
              <a:rPr lang="en-US" baseline="0" dirty="0" smtClean="0"/>
              <a:t> </a:t>
            </a:r>
            <a:r>
              <a:rPr lang="en-US" baseline="0" dirty="0" err="1" smtClean="0"/>
              <a:t>interativamente</a:t>
            </a:r>
            <a:r>
              <a:rPr lang="en-US" baseline="0" dirty="0" smtClean="0"/>
              <a:t> hasta </a:t>
            </a:r>
            <a:r>
              <a:rPr lang="en-US" baseline="0" dirty="0" err="1" smtClean="0"/>
              <a:t>llegar</a:t>
            </a:r>
            <a:r>
              <a:rPr lang="en-US" baseline="0" dirty="0" smtClean="0"/>
              <a:t> a la </a:t>
            </a:r>
            <a:r>
              <a:rPr lang="en-US" baseline="0" dirty="0" err="1" smtClean="0"/>
              <a:t>pagina</a:t>
            </a:r>
            <a:r>
              <a:rPr lang="en-US" baseline="0" dirty="0" smtClean="0"/>
              <a:t> </a:t>
            </a:r>
            <a:r>
              <a:rPr lang="en-US" baseline="0" dirty="0" err="1" smtClean="0"/>
              <a:t>deseada</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18</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se </a:t>
            </a:r>
            <a:r>
              <a:rPr lang="en-US" baseline="0" dirty="0" err="1" smtClean="0"/>
              <a:t>requier</a:t>
            </a:r>
            <a:r>
              <a:rPr lang="en-US" baseline="0" dirty="0" smtClean="0"/>
              <a:t> </a:t>
            </a:r>
            <a:r>
              <a:rPr lang="en-US" baseline="0" dirty="0" err="1" smtClean="0"/>
              <a:t>eliminar</a:t>
            </a:r>
            <a:r>
              <a:rPr lang="en-US" baseline="0" dirty="0" smtClean="0"/>
              <a:t> </a:t>
            </a:r>
            <a:r>
              <a:rPr lang="en-US" baseline="0" dirty="0" err="1" smtClean="0"/>
              <a:t>una</a:t>
            </a:r>
            <a:r>
              <a:rPr lang="en-US" baseline="0" dirty="0" smtClean="0"/>
              <a:t> </a:t>
            </a:r>
            <a:r>
              <a:rPr lang="en-US" baseline="0" dirty="0" err="1" smtClean="0"/>
              <a:t>pagina</a:t>
            </a:r>
            <a:r>
              <a:rPr lang="en-US" baseline="0" dirty="0" smtClean="0"/>
              <a:t> </a:t>
            </a:r>
            <a:r>
              <a:rPr lang="en-US" baseline="0" dirty="0" err="1" smtClean="0"/>
              <a:t>dentro</a:t>
            </a:r>
            <a:r>
              <a:rPr lang="en-US" baseline="0" dirty="0" smtClean="0"/>
              <a:t> de </a:t>
            </a:r>
            <a:r>
              <a:rPr lang="en-US" baseline="0" dirty="0" err="1" smtClean="0"/>
              <a:t>una</a:t>
            </a:r>
            <a:r>
              <a:rPr lang="en-US" baseline="0" dirty="0" smtClean="0"/>
              <a:t> </a:t>
            </a:r>
            <a:r>
              <a:rPr lang="en-US" baseline="0" dirty="0" err="1" smtClean="0"/>
              <a:t>sp</a:t>
            </a:r>
            <a:r>
              <a:rPr lang="en-US" baseline="0" dirty="0" smtClean="0"/>
              <a:t> no se </a:t>
            </a:r>
            <a:r>
              <a:rPr lang="en-US" baseline="0" dirty="0" err="1" smtClean="0"/>
              <a:t>necesita</a:t>
            </a:r>
            <a:r>
              <a:rPr lang="en-US" baseline="0" dirty="0" smtClean="0"/>
              <a:t> </a:t>
            </a:r>
            <a:r>
              <a:rPr lang="en-US" baseline="0" dirty="0" err="1" smtClean="0"/>
              <a:t>eliminarla</a:t>
            </a:r>
            <a:r>
              <a:rPr lang="en-US" baseline="0" dirty="0" smtClean="0"/>
              <a:t> </a:t>
            </a:r>
            <a:r>
              <a:rPr lang="en-US" baseline="0" dirty="0" err="1" smtClean="0"/>
              <a:t>toda</a:t>
            </a:r>
            <a:r>
              <a:rPr lang="en-US" baseline="0" dirty="0" smtClean="0"/>
              <a:t> </a:t>
            </a:r>
            <a:r>
              <a:rPr lang="en-US" baseline="0" dirty="0" err="1" smtClean="0"/>
              <a:t>basta</a:t>
            </a:r>
            <a:r>
              <a:rPr lang="en-US" baseline="0" dirty="0" smtClean="0"/>
              <a:t> con </a:t>
            </a:r>
            <a:r>
              <a:rPr lang="en-US" baseline="0" dirty="0" err="1" smtClean="0"/>
              <a:t>depromoverla</a:t>
            </a:r>
            <a:r>
              <a:rPr lang="en-US" baseline="0" dirty="0" smtClean="0"/>
              <a:t> </a:t>
            </a:r>
            <a:r>
              <a:rPr lang="en-US" baseline="0" dirty="0" err="1" smtClean="0"/>
              <a:t>interativamente</a:t>
            </a:r>
            <a:r>
              <a:rPr lang="en-US" baseline="0" dirty="0" smtClean="0"/>
              <a:t> hasta </a:t>
            </a:r>
            <a:r>
              <a:rPr lang="en-US" baseline="0" dirty="0" err="1" smtClean="0"/>
              <a:t>llegar</a:t>
            </a:r>
            <a:r>
              <a:rPr lang="en-US" baseline="0" dirty="0" smtClean="0"/>
              <a:t> a la </a:t>
            </a:r>
            <a:r>
              <a:rPr lang="en-US" baseline="0" dirty="0" err="1" smtClean="0"/>
              <a:t>pagina</a:t>
            </a:r>
            <a:r>
              <a:rPr lang="en-US" baseline="0" dirty="0" smtClean="0"/>
              <a:t> </a:t>
            </a:r>
            <a:r>
              <a:rPr lang="en-US" baseline="0" dirty="0" err="1" smtClean="0"/>
              <a:t>deseada</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19</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50DF6-E738-4F2C-9730-DF1F69EE50D1}" type="slidenum">
              <a:rPr lang="en-US" smtClean="0"/>
              <a:t>2</a:t>
            </a:fld>
            <a:endParaRPr lang="en-US"/>
          </a:p>
        </p:txBody>
      </p:sp>
    </p:spTree>
    <p:extLst>
      <p:ext uri="{BB962C8B-B14F-4D97-AF65-F5344CB8AC3E}">
        <p14:creationId xmlns:p14="http://schemas.microsoft.com/office/powerpoint/2010/main" val="3112883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20</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la </a:t>
            </a:r>
            <a:r>
              <a:rPr lang="en-US" baseline="0" dirty="0" err="1" smtClean="0"/>
              <a:t>memoria</a:t>
            </a:r>
            <a:r>
              <a:rPr lang="en-US" baseline="0" dirty="0" smtClean="0"/>
              <a:t> </a:t>
            </a:r>
            <a:r>
              <a:rPr lang="en-US" baseline="0" dirty="0" err="1" smtClean="0"/>
              <a:t>esta</a:t>
            </a:r>
            <a:r>
              <a:rPr lang="en-US" baseline="0" dirty="0" smtClean="0"/>
              <a:t> </a:t>
            </a:r>
            <a:r>
              <a:rPr lang="en-US" baseline="0" dirty="0" err="1" smtClean="0"/>
              <a:t>vacia</a:t>
            </a:r>
            <a:r>
              <a:rPr lang="en-US" baseline="0" dirty="0" smtClean="0"/>
              <a:t> y no </a:t>
            </a:r>
            <a:r>
              <a:rPr lang="en-US" baseline="0" dirty="0" err="1" smtClean="0"/>
              <a:t>fragmentada</a:t>
            </a:r>
            <a:r>
              <a:rPr lang="en-US" baseline="0" dirty="0" smtClean="0"/>
              <a:t> </a:t>
            </a:r>
            <a:r>
              <a:rPr lang="en-US" baseline="0" dirty="0" err="1" smtClean="0"/>
              <a:t>es</a:t>
            </a:r>
            <a:r>
              <a:rPr lang="en-US" baseline="0" dirty="0" smtClean="0"/>
              <a:t> </a:t>
            </a:r>
            <a:r>
              <a:rPr lang="en-US" baseline="0" dirty="0" err="1" smtClean="0"/>
              <a:t>este</a:t>
            </a:r>
            <a:r>
              <a:rPr lang="en-US" baseline="0" dirty="0" smtClean="0"/>
              <a:t> </a:t>
            </a:r>
            <a:r>
              <a:rPr lang="en-US" baseline="0" dirty="0" err="1" smtClean="0"/>
              <a:t>caso</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21</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la </a:t>
            </a:r>
            <a:r>
              <a:rPr lang="en-US" baseline="0" dirty="0" err="1" smtClean="0"/>
              <a:t>memoria</a:t>
            </a:r>
            <a:r>
              <a:rPr lang="en-US" baseline="0" dirty="0" smtClean="0"/>
              <a:t> </a:t>
            </a:r>
            <a:r>
              <a:rPr lang="en-US" baseline="0" dirty="0" err="1" smtClean="0"/>
              <a:t>esta</a:t>
            </a:r>
            <a:r>
              <a:rPr lang="en-US" baseline="0" dirty="0" smtClean="0"/>
              <a:t> </a:t>
            </a:r>
            <a:r>
              <a:rPr lang="en-US" baseline="0" dirty="0" err="1" smtClean="0"/>
              <a:t>vacia</a:t>
            </a:r>
            <a:r>
              <a:rPr lang="en-US" baseline="0" dirty="0" smtClean="0"/>
              <a:t> y no </a:t>
            </a:r>
            <a:r>
              <a:rPr lang="en-US" baseline="0" dirty="0" err="1" smtClean="0"/>
              <a:t>fragmentada</a:t>
            </a:r>
            <a:r>
              <a:rPr lang="en-US" baseline="0" dirty="0" smtClean="0"/>
              <a:t> </a:t>
            </a:r>
            <a:r>
              <a:rPr lang="en-US" baseline="0" dirty="0" err="1" smtClean="0"/>
              <a:t>es</a:t>
            </a:r>
            <a:r>
              <a:rPr lang="en-US" baseline="0" dirty="0" smtClean="0"/>
              <a:t> </a:t>
            </a:r>
            <a:r>
              <a:rPr lang="en-US" baseline="0" dirty="0" err="1" smtClean="0"/>
              <a:t>este</a:t>
            </a:r>
            <a:r>
              <a:rPr lang="en-US" baseline="0" dirty="0" smtClean="0"/>
              <a:t> </a:t>
            </a:r>
            <a:r>
              <a:rPr lang="en-US" baseline="0" dirty="0" err="1" smtClean="0"/>
              <a:t>caso</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22</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la </a:t>
            </a:r>
            <a:r>
              <a:rPr lang="en-US" baseline="0" dirty="0" err="1" smtClean="0"/>
              <a:t>memoria</a:t>
            </a:r>
            <a:r>
              <a:rPr lang="en-US" baseline="0" dirty="0" smtClean="0"/>
              <a:t> </a:t>
            </a:r>
            <a:r>
              <a:rPr lang="en-US" baseline="0" dirty="0" err="1" smtClean="0"/>
              <a:t>esta</a:t>
            </a:r>
            <a:r>
              <a:rPr lang="en-US" baseline="0" dirty="0" smtClean="0"/>
              <a:t> </a:t>
            </a:r>
            <a:r>
              <a:rPr lang="en-US" baseline="0" dirty="0" err="1" smtClean="0"/>
              <a:t>vacia</a:t>
            </a:r>
            <a:r>
              <a:rPr lang="en-US" baseline="0" dirty="0" smtClean="0"/>
              <a:t> y no </a:t>
            </a:r>
            <a:r>
              <a:rPr lang="en-US" baseline="0" dirty="0" err="1" smtClean="0"/>
              <a:t>fragmentada</a:t>
            </a:r>
            <a:r>
              <a:rPr lang="en-US" baseline="0" dirty="0" smtClean="0"/>
              <a:t> </a:t>
            </a:r>
            <a:r>
              <a:rPr lang="en-US" baseline="0" dirty="0" err="1" smtClean="0"/>
              <a:t>es</a:t>
            </a:r>
            <a:r>
              <a:rPr lang="en-US" baseline="0" dirty="0" smtClean="0"/>
              <a:t> </a:t>
            </a:r>
            <a:r>
              <a:rPr lang="en-US" baseline="0" dirty="0" err="1" smtClean="0"/>
              <a:t>este</a:t>
            </a:r>
            <a:r>
              <a:rPr lang="en-US" baseline="0" dirty="0" smtClean="0"/>
              <a:t> </a:t>
            </a:r>
            <a:r>
              <a:rPr lang="en-US" baseline="0" dirty="0" err="1" smtClean="0"/>
              <a:t>caso</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23</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Cuando</a:t>
            </a:r>
            <a:r>
              <a:rPr lang="en-US" baseline="0" dirty="0" smtClean="0"/>
              <a:t> la </a:t>
            </a:r>
            <a:r>
              <a:rPr lang="en-US" baseline="0" dirty="0" err="1" smtClean="0"/>
              <a:t>memoria</a:t>
            </a:r>
            <a:r>
              <a:rPr lang="en-US" baseline="0" dirty="0" smtClean="0"/>
              <a:t> </a:t>
            </a:r>
            <a:r>
              <a:rPr lang="en-US" baseline="0" dirty="0" err="1" smtClean="0"/>
              <a:t>esta</a:t>
            </a:r>
            <a:r>
              <a:rPr lang="en-US" baseline="0" dirty="0" smtClean="0"/>
              <a:t> </a:t>
            </a:r>
            <a:r>
              <a:rPr lang="en-US" baseline="0" dirty="0" err="1" smtClean="0"/>
              <a:t>vacia</a:t>
            </a:r>
            <a:r>
              <a:rPr lang="en-US" baseline="0" dirty="0" smtClean="0"/>
              <a:t> y no </a:t>
            </a:r>
            <a:r>
              <a:rPr lang="en-US" baseline="0" dirty="0" err="1" smtClean="0"/>
              <a:t>fragmentada</a:t>
            </a:r>
            <a:r>
              <a:rPr lang="en-US" baseline="0" dirty="0" smtClean="0"/>
              <a:t> </a:t>
            </a:r>
            <a:r>
              <a:rPr lang="en-US" baseline="0" dirty="0" err="1" smtClean="0"/>
              <a:t>es</a:t>
            </a:r>
            <a:r>
              <a:rPr lang="en-US" baseline="0" dirty="0" smtClean="0"/>
              <a:t> </a:t>
            </a:r>
            <a:r>
              <a:rPr lang="en-US" baseline="0" dirty="0" err="1" smtClean="0"/>
              <a:t>este</a:t>
            </a:r>
            <a:r>
              <a:rPr lang="en-US" baseline="0" dirty="0" smtClean="0"/>
              <a:t> </a:t>
            </a:r>
            <a:r>
              <a:rPr lang="en-US" baseline="0" dirty="0" err="1" smtClean="0"/>
              <a:t>caso</a:t>
            </a: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24</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 </a:t>
            </a:r>
            <a:r>
              <a:rPr lang="en-US" baseline="0" dirty="0" smtClean="0"/>
              <a:t> page index , F := frame index , D := instruction offset</a:t>
            </a:r>
          </a:p>
          <a:p>
            <a:r>
              <a:rPr lang="en-US" baseline="0" dirty="0" smtClean="0"/>
              <a:t>The method tries to handle external fragmentation (when there is enough space on MM to save the desired process but it cannot be done because the space isn’t contiguous)</a:t>
            </a:r>
          </a:p>
          <a:p>
            <a:r>
              <a:rPr lang="en-US" dirty="0" smtClean="0"/>
              <a:t>The</a:t>
            </a:r>
            <a:r>
              <a:rPr lang="en-US" baseline="0" dirty="0" smtClean="0"/>
              <a:t> method separates processes on the secondary memory  into pages (called frames in the main mem) so that each page can be assigned on any frame (given it has at least the same size).</a:t>
            </a:r>
          </a:p>
          <a:p>
            <a:r>
              <a:rPr lang="en-US" baseline="0" dirty="0" smtClean="0"/>
              <a:t>Paging is a Non contiguous memory allocation technique fixed size partitioning scheme</a:t>
            </a:r>
          </a:p>
          <a:p>
            <a:endParaRPr lang="en-US" baseline="0" dirty="0" smtClean="0"/>
          </a:p>
          <a:p>
            <a:endParaRPr lang="en-US" baseline="0" dirty="0" smtClean="0"/>
          </a:p>
          <a:p>
            <a:r>
              <a:rPr lang="en-US" baseline="0" dirty="0" smtClean="0"/>
              <a:t>The method avoids contiguity restrictions but a PT (page table) must be created for every process on MM . The PT will  relate the L.A. (logical address) emitted by the </a:t>
            </a:r>
            <a:r>
              <a:rPr lang="en-US" baseline="0" dirty="0" err="1" smtClean="0"/>
              <a:t>cpu</a:t>
            </a:r>
            <a:r>
              <a:rPr lang="en-US" baseline="0" dirty="0" smtClean="0"/>
              <a:t> to the P.A. (physical address)</a:t>
            </a:r>
          </a:p>
          <a:p>
            <a:r>
              <a:rPr lang="en-US" baseline="0" dirty="0" smtClean="0"/>
              <a:t>The PTA tables are stored in MM ; the TLB is a hardware device (normally its store policy is full associative)</a:t>
            </a:r>
            <a:endParaRPr lang="en-US" dirty="0"/>
          </a:p>
        </p:txBody>
      </p:sp>
      <p:sp>
        <p:nvSpPr>
          <p:cNvPr id="4" name="Slide Number Placeholder 3"/>
          <p:cNvSpPr>
            <a:spLocks noGrp="1"/>
          </p:cNvSpPr>
          <p:nvPr>
            <p:ph type="sldNum" sz="quarter" idx="10"/>
          </p:nvPr>
        </p:nvSpPr>
        <p:spPr/>
        <p:txBody>
          <a:bodyPr/>
          <a:lstStyle/>
          <a:p>
            <a:fld id="{95450DF6-E738-4F2C-9730-DF1F69EE50D1}" type="slidenum">
              <a:rPr lang="en-US" smtClean="0"/>
              <a:t>3</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baseline="0" dirty="0" smtClean="0"/>
              <a:t>Drawbacks of the paging method</a:t>
            </a:r>
          </a:p>
          <a:p>
            <a:pPr marL="0" indent="0">
              <a:buNone/>
            </a:pPr>
            <a:endParaRPr lang="en-US" baseline="0" dirty="0" smtClean="0"/>
          </a:p>
          <a:p>
            <a:pPr marL="0" indent="0">
              <a:buNone/>
            </a:pPr>
            <a:r>
              <a:rPr lang="en-US" baseline="0" dirty="0" smtClean="0"/>
              <a:t>They need to remain small </a:t>
            </a:r>
            <a:r>
              <a:rPr lang="en-US" baseline="0" dirty="0" err="1" smtClean="0"/>
              <a:t>beause</a:t>
            </a:r>
            <a:r>
              <a:rPr lang="en-US" baseline="0" dirty="0" smtClean="0"/>
              <a:t> the more </a:t>
            </a:r>
            <a:r>
              <a:rPr lang="en-US" baseline="0" dirty="0" err="1" smtClean="0"/>
              <a:t>entrys</a:t>
            </a:r>
            <a:r>
              <a:rPr lang="en-US" baseline="0" dirty="0" smtClean="0"/>
              <a:t> the more logical require higher power of consumption and lower speed</a:t>
            </a:r>
          </a:p>
          <a:p>
            <a:pPr marL="0" indent="0">
              <a:buNone/>
            </a:pPr>
            <a:r>
              <a:rPr lang="en-US" baseline="0" dirty="0" smtClean="0"/>
              <a:t>TLB ::: Managed only by O.S??</a:t>
            </a:r>
          </a:p>
          <a:p>
            <a:pPr marL="0" indent="0">
              <a:buNone/>
            </a:pPr>
            <a:endParaRPr lang="en-US" baseline="0" dirty="0" smtClean="0"/>
          </a:p>
          <a:p>
            <a:pPr marL="0" indent="0">
              <a:buNone/>
            </a:pPr>
            <a:r>
              <a:rPr lang="en-US" baseline="0" dirty="0" smtClean="0"/>
              <a:t>Despite </a:t>
            </a:r>
            <a:r>
              <a:rPr lang="en-US" baseline="0" dirty="0" err="1" smtClean="0"/>
              <a:t>aquitecture</a:t>
            </a:r>
            <a:r>
              <a:rPr lang="en-US" baseline="0" dirty="0" smtClean="0"/>
              <a:t> </a:t>
            </a:r>
            <a:r>
              <a:rPr lang="en-US" baseline="0" dirty="0" err="1" smtClean="0"/>
              <a:t>suports</a:t>
            </a:r>
            <a:r>
              <a:rPr lang="en-US" baseline="0" dirty="0" smtClean="0"/>
              <a:t> </a:t>
            </a:r>
            <a:r>
              <a:rPr lang="en-US" baseline="0" dirty="0" err="1" smtClean="0"/>
              <a:t>superpages</a:t>
            </a:r>
            <a:r>
              <a:rPr lang="en-US" baseline="0" dirty="0" smtClean="0"/>
              <a:t> </a:t>
            </a:r>
            <a:r>
              <a:rPr lang="en-US" baseline="0" dirty="0" err="1" smtClean="0"/>
              <a:t>normaly</a:t>
            </a:r>
            <a:r>
              <a:rPr lang="en-US" baseline="0" dirty="0" smtClean="0"/>
              <a:t> only one is use because is easier to control the fragmentation when our allocation base unit is small rather than a big one</a:t>
            </a:r>
          </a:p>
          <a:p>
            <a:pPr marL="0" indent="0">
              <a:buNone/>
            </a:pPr>
            <a:endParaRPr lang="en-US" baseline="0" dirty="0" smtClean="0"/>
          </a:p>
          <a:p>
            <a:pPr marL="0" indent="0">
              <a:buNone/>
            </a:pPr>
            <a:r>
              <a:rPr lang="en-US" baseline="0" dirty="0" smtClean="0"/>
              <a:t>Since </a:t>
            </a:r>
            <a:r>
              <a:rPr lang="en-US" baseline="0" dirty="0" err="1" smtClean="0"/>
              <a:t>tlb</a:t>
            </a:r>
            <a:r>
              <a:rPr lang="en-US" baseline="0" dirty="0" smtClean="0"/>
              <a:t> can only hold a process at a time in can generate a lot  of overhead when frequently making changes of context</a:t>
            </a:r>
          </a:p>
          <a:p>
            <a:pPr marL="0" indent="0">
              <a:buNone/>
            </a:pPr>
            <a:endParaRPr lang="en-US" baseline="0" dirty="0" smtClean="0"/>
          </a:p>
          <a:p>
            <a:pPr marL="0" indent="0">
              <a:buNone/>
            </a:pPr>
            <a:r>
              <a:rPr lang="en-US" baseline="0" dirty="0" smtClean="0"/>
              <a:t>When a miss </a:t>
            </a:r>
            <a:r>
              <a:rPr lang="en-US" baseline="0" dirty="0" err="1" smtClean="0"/>
              <a:t>ocurrs</a:t>
            </a:r>
            <a:r>
              <a:rPr lang="en-US" baseline="0" dirty="0" smtClean="0"/>
              <a:t> 2 memory access must be done (plus the </a:t>
            </a:r>
            <a:r>
              <a:rPr lang="en-US" baseline="0" dirty="0" err="1" smtClean="0"/>
              <a:t>tlb</a:t>
            </a:r>
            <a:r>
              <a:rPr lang="en-US" baseline="0" dirty="0" smtClean="0"/>
              <a:t> access) this actually makes </a:t>
            </a:r>
            <a:r>
              <a:rPr lang="en-US" baseline="0" dirty="0" err="1" smtClean="0"/>
              <a:t>expencier</a:t>
            </a:r>
            <a:r>
              <a:rPr lang="en-US" baseline="0" dirty="0" smtClean="0"/>
              <a:t> the hit miss situation w.r.t the non </a:t>
            </a:r>
            <a:r>
              <a:rPr lang="en-US" baseline="0" dirty="0" err="1" smtClean="0"/>
              <a:t>tlb</a:t>
            </a:r>
            <a:r>
              <a:rPr lang="en-US" baseline="0" dirty="0" smtClean="0"/>
              <a:t> </a:t>
            </a:r>
            <a:r>
              <a:rPr lang="en-US" baseline="0" dirty="0" err="1" smtClean="0"/>
              <a:t>enviroment</a:t>
            </a:r>
            <a:r>
              <a:rPr lang="en-US" baseline="0" dirty="0" smtClean="0"/>
              <a:t>. (so hit rate must be high)</a:t>
            </a:r>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4</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5450DF6-E738-4F2C-9730-DF1F69EE50D1}" type="slidenum">
              <a:rPr lang="en-US" smtClean="0"/>
              <a:t>5</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a:p>
            <a:pPr marL="0" indent="0">
              <a:buNone/>
            </a:pPr>
            <a:r>
              <a:rPr lang="en-US" baseline="0" dirty="0" smtClean="0"/>
              <a:t>The </a:t>
            </a:r>
          </a:p>
        </p:txBody>
      </p:sp>
      <p:sp>
        <p:nvSpPr>
          <p:cNvPr id="4" name="Slide Number Placeholder 3"/>
          <p:cNvSpPr>
            <a:spLocks noGrp="1"/>
          </p:cNvSpPr>
          <p:nvPr>
            <p:ph type="sldNum" sz="quarter" idx="10"/>
          </p:nvPr>
        </p:nvSpPr>
        <p:spPr/>
        <p:txBody>
          <a:bodyPr/>
          <a:lstStyle/>
          <a:p>
            <a:fld id="{95450DF6-E738-4F2C-9730-DF1F69EE50D1}" type="slidenum">
              <a:rPr lang="en-US" smtClean="0"/>
              <a:t>6</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Explain</a:t>
            </a:r>
            <a:r>
              <a:rPr lang="en-US" baseline="0" dirty="0" smtClean="0"/>
              <a:t> the </a:t>
            </a:r>
          </a:p>
        </p:txBody>
      </p:sp>
      <p:sp>
        <p:nvSpPr>
          <p:cNvPr id="4" name="Slide Number Placeholder 3"/>
          <p:cNvSpPr>
            <a:spLocks noGrp="1"/>
          </p:cNvSpPr>
          <p:nvPr>
            <p:ph type="sldNum" sz="quarter" idx="10"/>
          </p:nvPr>
        </p:nvSpPr>
        <p:spPr/>
        <p:txBody>
          <a:bodyPr/>
          <a:lstStyle/>
          <a:p>
            <a:fld id="{95450DF6-E738-4F2C-9730-DF1F69EE50D1}" type="slidenum">
              <a:rPr lang="en-US" smtClean="0"/>
              <a:t>7</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8</a:t>
            </a:fld>
            <a:endParaRPr lang="en-US"/>
          </a:p>
        </p:txBody>
      </p:sp>
    </p:spTree>
    <p:extLst>
      <p:ext uri="{BB962C8B-B14F-4D97-AF65-F5344CB8AC3E}">
        <p14:creationId xmlns:p14="http://schemas.microsoft.com/office/powerpoint/2010/main" val="2571359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Reservation allocation</a:t>
            </a:r>
            <a:endParaRPr lang="en-US" baseline="0" dirty="0" smtClean="0"/>
          </a:p>
          <a:p>
            <a:pPr marL="0" indent="0">
              <a:buNone/>
            </a:pPr>
            <a:r>
              <a:rPr lang="en-US" baseline="0" dirty="0" smtClean="0"/>
              <a:t>VM reserves area contiguous in physical memory when </a:t>
            </a:r>
            <a:r>
              <a:rPr lang="en-US" baseline="0" dirty="0" err="1" smtClean="0"/>
              <a:t>vobject</a:t>
            </a:r>
            <a:r>
              <a:rPr lang="en-US" baseline="0" dirty="0" smtClean="0"/>
              <a:t> is to be </a:t>
            </a:r>
            <a:r>
              <a:rPr lang="en-US" baseline="0" dirty="0" err="1" smtClean="0"/>
              <a:t>maped</a:t>
            </a:r>
            <a:r>
              <a:rPr lang="en-US" baseline="0" dirty="0" smtClean="0"/>
              <a:t> </a:t>
            </a:r>
            <a:r>
              <a:rPr lang="en-US" baseline="0" dirty="0" err="1" smtClean="0"/>
              <a:t>iff</a:t>
            </a:r>
            <a:r>
              <a:rPr lang="en-US" baseline="0" dirty="0" smtClean="0"/>
              <a:t> the object is at least of </a:t>
            </a:r>
            <a:r>
              <a:rPr lang="en-US" baseline="0" dirty="0" err="1" smtClean="0"/>
              <a:t>superpage</a:t>
            </a:r>
            <a:r>
              <a:rPr lang="en-US" baseline="0" dirty="0" smtClean="0"/>
              <a:t> sized</a:t>
            </a:r>
          </a:p>
        </p:txBody>
      </p:sp>
      <p:sp>
        <p:nvSpPr>
          <p:cNvPr id="4" name="Slide Number Placeholder 3"/>
          <p:cNvSpPr>
            <a:spLocks noGrp="1"/>
          </p:cNvSpPr>
          <p:nvPr>
            <p:ph type="sldNum" sz="quarter" idx="10"/>
          </p:nvPr>
        </p:nvSpPr>
        <p:spPr/>
        <p:txBody>
          <a:bodyPr/>
          <a:lstStyle/>
          <a:p>
            <a:fld id="{95450DF6-E738-4F2C-9730-DF1F69EE50D1}" type="slidenum">
              <a:rPr lang="en-US" smtClean="0"/>
              <a:t>9</a:t>
            </a:fld>
            <a:endParaRPr lang="en-US"/>
          </a:p>
        </p:txBody>
      </p:sp>
    </p:spTree>
    <p:extLst>
      <p:ext uri="{BB962C8B-B14F-4D97-AF65-F5344CB8AC3E}">
        <p14:creationId xmlns:p14="http://schemas.microsoft.com/office/powerpoint/2010/main" val="2571359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FB3BA47A-0EB6-4C34-8DC7-0D7FB4904598}"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1D645B-AF80-40C7-A6B3-52F3F1F93A79}"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3BA47A-0EB6-4C34-8DC7-0D7FB4904598}"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3BA47A-0EB6-4C34-8DC7-0D7FB4904598}"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FB3BA47A-0EB6-4C34-8DC7-0D7FB4904598}"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1D645B-AF80-40C7-A6B3-52F3F1F93A79}"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3BA47A-0EB6-4C34-8DC7-0D7FB4904598}"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FB3BA47A-0EB6-4C34-8DC7-0D7FB4904598}"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B3BA47A-0EB6-4C34-8DC7-0D7FB4904598}" type="datetimeFigureOut">
              <a:rPr lang="en-US" smtClean="0"/>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B3BA47A-0EB6-4C34-8DC7-0D7FB4904598}" type="datetimeFigureOut">
              <a:rPr lang="en-US" smtClean="0"/>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3BA47A-0EB6-4C34-8DC7-0D7FB4904598}" type="datetimeFigureOut">
              <a:rPr lang="en-US" smtClean="0"/>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3BA47A-0EB6-4C34-8DC7-0D7FB4904598}"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3BA47A-0EB6-4C34-8DC7-0D7FB4904598}"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1D645B-AF80-40C7-A6B3-52F3F1F93A7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FB3BA47A-0EB6-4C34-8DC7-0D7FB4904598}" type="datetimeFigureOut">
              <a:rPr lang="en-US" smtClean="0"/>
              <a:t>11/30/2017</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211D645B-AF80-40C7-A6B3-52F3F1F93A7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72008" y="1196752"/>
            <a:ext cx="8964488" cy="3108543"/>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4400" dirty="0"/>
          </a:p>
          <a:p>
            <a:pPr algn="ctr"/>
            <a:r>
              <a:rPr lang="en-US" sz="4400" dirty="0" smtClean="0"/>
              <a:t>	Practical, transparent operating system support for </a:t>
            </a:r>
            <a:r>
              <a:rPr lang="en-US" sz="4400" dirty="0" err="1" smtClean="0"/>
              <a:t>superpages</a:t>
            </a:r>
            <a:endParaRPr lang="en-US" sz="4400" dirty="0" smtClean="0"/>
          </a:p>
          <a:p>
            <a:pPr algn="ctr"/>
            <a:endParaRPr lang="en-US" sz="4400" dirty="0"/>
          </a:p>
          <a:p>
            <a:r>
              <a:rPr lang="en-US" sz="2000" dirty="0" smtClean="0"/>
              <a:t>	Alejandro Hidalgo García 000123142</a:t>
            </a:r>
          </a:p>
        </p:txBody>
      </p:sp>
    </p:spTree>
    <p:extLst>
      <p:ext uri="{BB962C8B-B14F-4D97-AF65-F5344CB8AC3E}">
        <p14:creationId xmlns:p14="http://schemas.microsoft.com/office/powerpoint/2010/main" val="12378425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72008" y="1846565"/>
            <a:ext cx="8964488" cy="646331"/>
          </a:xfrm>
          <a:prstGeom prst="rect">
            <a:avLst/>
          </a:prstGeom>
          <a:solidFill>
            <a:schemeClr val="bg1"/>
          </a:solidFill>
        </p:spPr>
        <p:txBody>
          <a:bodyPr wrap="square" rtlCol="0">
            <a:spAutoFit/>
          </a:bodyPr>
          <a:lstStyle/>
          <a:p>
            <a:pPr algn="ctr"/>
            <a:r>
              <a:rPr lang="en-US" sz="3600" dirty="0" smtClean="0"/>
              <a:t>Features of the model</a:t>
            </a:r>
            <a:endParaRPr lang="en-US" sz="6600" dirty="0"/>
          </a:p>
        </p:txBody>
      </p:sp>
    </p:spTree>
    <p:extLst>
      <p:ext uri="{BB962C8B-B14F-4D97-AF65-F5344CB8AC3E}">
        <p14:creationId xmlns:p14="http://schemas.microsoft.com/office/powerpoint/2010/main" val="194771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66006" y="1172935"/>
            <a:ext cx="4518248"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dirty="0" smtClean="0"/>
              <a:t>	Buddy Allocator</a:t>
            </a:r>
          </a:p>
          <a:p>
            <a:pPr marL="1200150" lvl="2" indent="-285750">
              <a:buFont typeface="Arial" panose="020B0604020202020204" pitchFamily="34" charset="0"/>
              <a:buChar char="•"/>
            </a:pPr>
            <a:r>
              <a:rPr lang="en-US" dirty="0" smtClean="0"/>
              <a:t>Whenever possible performs coalescing of available memory regions (seeks contiguity)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p:cNvSpPr txBox="1"/>
          <p:nvPr/>
        </p:nvSpPr>
        <p:spPr>
          <a:xfrm>
            <a:off x="52611" y="404664"/>
            <a:ext cx="9252520" cy="369332"/>
          </a:xfrm>
          <a:prstGeom prst="rect">
            <a:avLst/>
          </a:prstGeom>
          <a:noFill/>
        </p:spPr>
        <p:txBody>
          <a:bodyPr wrap="square" rtlCol="0">
            <a:spAutoFit/>
          </a:bodyPr>
          <a:lstStyle/>
          <a:p>
            <a:pPr algn="ctr"/>
            <a:r>
              <a:rPr lang="en-US" dirty="0" smtClean="0"/>
              <a:t>                                                                   Fragmentation Control </a:t>
            </a:r>
            <a:r>
              <a:rPr lang="en-US" dirty="0" smtClean="0">
                <a:solidFill>
                  <a:schemeClr val="bg1"/>
                </a:solidFill>
              </a:rPr>
              <a:t>for the Reservation  allocation schemes</a:t>
            </a:r>
            <a:endParaRPr lang="en-US" dirty="0">
              <a:solidFill>
                <a:schemeClr val="bg1"/>
              </a:solidFill>
            </a:endParaRPr>
          </a:p>
        </p:txBody>
      </p:sp>
      <p:sp>
        <p:nvSpPr>
          <p:cNvPr id="7" name="TextBox 6"/>
          <p:cNvSpPr txBox="1"/>
          <p:nvPr/>
        </p:nvSpPr>
        <p:spPr>
          <a:xfrm>
            <a:off x="4619439" y="1172934"/>
            <a:ext cx="4518248" cy="1477328"/>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dirty="0" smtClean="0"/>
              <a:t>	Aware page replacement daemon</a:t>
            </a:r>
          </a:p>
          <a:p>
            <a:pPr marL="1200150" lvl="2" indent="-285750">
              <a:buFont typeface="Arial" panose="020B0604020202020204" pitchFamily="34" charset="0"/>
              <a:buChar char="•"/>
            </a:pPr>
            <a:r>
              <a:rPr lang="en-US" dirty="0" smtClean="0"/>
              <a:t>Under persistent memory pressure the daemon performs contiguity aware page replacement </a:t>
            </a:r>
            <a:endParaRPr lang="en-US"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246" r="18060"/>
          <a:stretch/>
        </p:blipFill>
        <p:spPr bwMode="auto">
          <a:xfrm>
            <a:off x="336158" y="3064601"/>
            <a:ext cx="1859578" cy="3388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19" r="16890"/>
          <a:stretch/>
        </p:blipFill>
        <p:spPr bwMode="auto">
          <a:xfrm>
            <a:off x="2691483" y="3064600"/>
            <a:ext cx="1872208" cy="3388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C:\Users\70218068\Documents\MCC\ADVANCED OPERATING SYSTEMS\mailerdaemon.jpg"/>
          <p:cNvPicPr>
            <a:picLocks noChangeAspect="1" noChangeArrowheads="1"/>
          </p:cNvPicPr>
          <p:nvPr/>
        </p:nvPicPr>
        <p:blipFill rotWithShape="1">
          <a:blip r:embed="rId5">
            <a:extLst>
              <a:ext uri="{28A0092B-C50C-407E-A947-70E740481C1C}">
                <a14:useLocalDpi xmlns:a14="http://schemas.microsoft.com/office/drawing/2010/main" val="0"/>
              </a:ext>
            </a:extLst>
          </a:blip>
          <a:srcRect l="10000" t="6251" r="11042"/>
          <a:stretch/>
        </p:blipFill>
        <p:spPr bwMode="auto">
          <a:xfrm>
            <a:off x="5670006" y="3140968"/>
            <a:ext cx="2934442" cy="23394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36296" y="4221088"/>
            <a:ext cx="1901391" cy="369332"/>
          </a:xfrm>
          <a:prstGeom prst="rect">
            <a:avLst/>
          </a:prstGeom>
          <a:noFill/>
        </p:spPr>
        <p:txBody>
          <a:bodyPr wrap="square" rtlCol="0">
            <a:spAutoFit/>
          </a:bodyPr>
          <a:lstStyle/>
          <a:p>
            <a:r>
              <a:rPr lang="en-US" b="1" dirty="0" smtClean="0">
                <a:solidFill>
                  <a:schemeClr val="bg1"/>
                </a:solidFill>
              </a:rPr>
              <a:t>Replace!</a:t>
            </a:r>
            <a:endParaRPr lang="en-US" b="1" dirty="0">
              <a:solidFill>
                <a:schemeClr val="bg1"/>
              </a:solidFill>
            </a:endParaRPr>
          </a:p>
        </p:txBody>
      </p:sp>
    </p:spTree>
    <p:extLst>
      <p:ext uri="{BB962C8B-B14F-4D97-AF65-F5344CB8AC3E}">
        <p14:creationId xmlns:p14="http://schemas.microsoft.com/office/powerpoint/2010/main" val="215393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4723055" y="404664"/>
            <a:ext cx="4313441" cy="369332"/>
          </a:xfrm>
          <a:prstGeom prst="rect">
            <a:avLst/>
          </a:prstGeom>
          <a:noFill/>
        </p:spPr>
        <p:txBody>
          <a:bodyPr wrap="square" rtlCol="0">
            <a:spAutoFit/>
          </a:bodyPr>
          <a:lstStyle/>
          <a:p>
            <a:pPr algn="ctr"/>
            <a:r>
              <a:rPr lang="en-US" dirty="0" err="1" smtClean="0"/>
              <a:t>Superpage</a:t>
            </a:r>
            <a:r>
              <a:rPr lang="en-US" dirty="0" smtClean="0"/>
              <a:t> Size Policy </a:t>
            </a:r>
            <a:endParaRPr lang="en-US" dirty="0"/>
          </a:p>
        </p:txBody>
      </p:sp>
      <p:sp>
        <p:nvSpPr>
          <p:cNvPr id="9" name="TextBox 8"/>
          <p:cNvSpPr txBox="1"/>
          <p:nvPr/>
        </p:nvSpPr>
        <p:spPr>
          <a:xfrm>
            <a:off x="467544" y="910863"/>
            <a:ext cx="3912531"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system ability to preempt frames that are reserved but have not been yet used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Objective: If possible preempt existing reservations so as to make room to the new allocation (with the desired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endParaRPr lang="en-US" dirty="0"/>
          </a:p>
        </p:txBody>
      </p:sp>
      <p:sp>
        <p:nvSpPr>
          <p:cNvPr id="10" name="TextBox 9"/>
          <p:cNvSpPr txBox="1"/>
          <p:nvPr/>
        </p:nvSpPr>
        <p:spPr>
          <a:xfrm>
            <a:off x="4431108" y="943560"/>
            <a:ext cx="4605388"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Since if the chosen  </a:t>
            </a:r>
            <a:r>
              <a:rPr lang="en-US" dirty="0" err="1" smtClean="0"/>
              <a:t>superpage</a:t>
            </a:r>
            <a:r>
              <a:rPr lang="en-US" dirty="0" smtClean="0"/>
              <a:t> size </a:t>
            </a:r>
            <a:r>
              <a:rPr lang="en-US" dirty="0"/>
              <a:t> </a:t>
            </a:r>
            <a:r>
              <a:rPr lang="en-US" dirty="0" smtClean="0"/>
              <a:t>turns out to be too large  the decision will be later override by preempting the initial reservation,  the policy is to choose the maximum </a:t>
            </a:r>
            <a:r>
              <a:rPr lang="en-US" dirty="0" err="1" smtClean="0"/>
              <a:t>superpage</a:t>
            </a:r>
            <a:r>
              <a:rPr lang="en-US" dirty="0" smtClean="0"/>
              <a:t> size that can be effectively use in a mapping object</a:t>
            </a:r>
            <a:endParaRPr lang="en-US" dirty="0"/>
          </a:p>
        </p:txBody>
      </p:sp>
      <p:sp>
        <p:nvSpPr>
          <p:cNvPr id="11" name="TextBox 10"/>
          <p:cNvSpPr txBox="1"/>
          <p:nvPr/>
        </p:nvSpPr>
        <p:spPr>
          <a:xfrm>
            <a:off x="482402" y="395372"/>
            <a:ext cx="4313441" cy="369332"/>
          </a:xfrm>
          <a:prstGeom prst="rect">
            <a:avLst/>
          </a:prstGeom>
          <a:noFill/>
        </p:spPr>
        <p:txBody>
          <a:bodyPr wrap="square" rtlCol="0">
            <a:spAutoFit/>
          </a:bodyPr>
          <a:lstStyle/>
          <a:p>
            <a:pPr algn="ctr"/>
            <a:r>
              <a:rPr lang="en-US" dirty="0" smtClean="0"/>
              <a:t>Preempting Reservations</a:t>
            </a:r>
            <a:endParaRPr 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106" t="30258" r="36700" b="8054"/>
          <a:stretch/>
        </p:blipFill>
        <p:spPr bwMode="auto">
          <a:xfrm>
            <a:off x="5580112" y="3861048"/>
            <a:ext cx="3168352" cy="2886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07504" y="4038749"/>
            <a:ext cx="4313441" cy="369332"/>
          </a:xfrm>
          <a:prstGeom prst="rect">
            <a:avLst/>
          </a:prstGeom>
          <a:noFill/>
        </p:spPr>
        <p:txBody>
          <a:bodyPr wrap="square" rtlCol="0">
            <a:spAutoFit/>
          </a:bodyPr>
          <a:lstStyle/>
          <a:p>
            <a:pPr algn="ctr"/>
            <a:r>
              <a:rPr lang="en-US" dirty="0" smtClean="0"/>
              <a:t>Paging Out Dirty </a:t>
            </a:r>
            <a:r>
              <a:rPr lang="en-US" dirty="0" err="1" smtClean="0"/>
              <a:t>Superpages</a:t>
            </a:r>
            <a:endParaRPr lang="en-US" dirty="0"/>
          </a:p>
        </p:txBody>
      </p:sp>
      <p:sp>
        <p:nvSpPr>
          <p:cNvPr id="14" name="TextBox 13"/>
          <p:cNvSpPr txBox="1"/>
          <p:nvPr/>
        </p:nvSpPr>
        <p:spPr>
          <a:xfrm>
            <a:off x="482402" y="4548425"/>
            <a:ext cx="4605388"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If a dirty </a:t>
            </a:r>
            <a:r>
              <a:rPr lang="en-US" dirty="0" err="1" smtClean="0"/>
              <a:t>superpage</a:t>
            </a:r>
            <a:r>
              <a:rPr lang="en-US" dirty="0" smtClean="0"/>
              <a:t> needs to be written to disk it must write out the entire </a:t>
            </a:r>
            <a:r>
              <a:rPr lang="en-US" dirty="0" err="1" smtClean="0"/>
              <a:t>superpage</a:t>
            </a:r>
            <a:r>
              <a:rPr lang="en-US" dirty="0" smtClean="0"/>
              <a:t>, for large enough </a:t>
            </a:r>
            <a:r>
              <a:rPr lang="en-US" dirty="0" err="1" smtClean="0"/>
              <a:t>superpages</a:t>
            </a:r>
            <a:r>
              <a:rPr lang="en-US" dirty="0" smtClean="0"/>
              <a:t> this can be a problem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Solution : demote clean </a:t>
            </a:r>
            <a:r>
              <a:rPr lang="en-US" dirty="0" err="1" smtClean="0"/>
              <a:t>superpages</a:t>
            </a:r>
            <a:r>
              <a:rPr lang="en-US" dirty="0" smtClean="0"/>
              <a:t> under write attempt re-promote later if all base pages have been written</a:t>
            </a:r>
            <a:endParaRPr lang="en-US" dirty="0"/>
          </a:p>
        </p:txBody>
      </p:sp>
    </p:spTree>
    <p:extLst>
      <p:ext uri="{BB962C8B-B14F-4D97-AF65-F5344CB8AC3E}">
        <p14:creationId xmlns:p14="http://schemas.microsoft.com/office/powerpoint/2010/main" val="3797805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35496" y="476672"/>
            <a:ext cx="4313441" cy="369332"/>
          </a:xfrm>
          <a:prstGeom prst="rect">
            <a:avLst/>
          </a:prstGeom>
          <a:noFill/>
        </p:spPr>
        <p:txBody>
          <a:bodyPr wrap="square" rtlCol="0">
            <a:spAutoFit/>
          </a:bodyPr>
          <a:lstStyle/>
          <a:p>
            <a:pPr algn="ctr"/>
            <a:r>
              <a:rPr lang="en-US" dirty="0" smtClean="0"/>
              <a:t>Speculative Demotion</a:t>
            </a:r>
            <a:endParaRPr lang="en-US" dirty="0"/>
          </a:p>
        </p:txBody>
      </p:sp>
      <p:sp>
        <p:nvSpPr>
          <p:cNvPr id="8" name="TextBox 7"/>
          <p:cNvSpPr txBox="1"/>
          <p:nvPr/>
        </p:nvSpPr>
        <p:spPr>
          <a:xfrm>
            <a:off x="467544" y="866631"/>
            <a:ext cx="3600400" cy="3416320"/>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system periodically demote active </a:t>
            </a:r>
            <a:r>
              <a:rPr lang="en-US" dirty="0" err="1" smtClean="0"/>
              <a:t>superpages</a:t>
            </a:r>
            <a:r>
              <a:rPr lang="en-US" dirty="0" smtClean="0"/>
              <a:t>  speculatively  in order to determine if the </a:t>
            </a:r>
            <a:r>
              <a:rPr lang="en-US" dirty="0" err="1" smtClean="0"/>
              <a:t>superpage</a:t>
            </a:r>
            <a:r>
              <a:rPr lang="en-US" dirty="0" smtClean="0"/>
              <a:t> is still been used in its entirety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When the page daemon selects a page from a </a:t>
            </a:r>
            <a:r>
              <a:rPr lang="en-US" dirty="0" err="1" smtClean="0"/>
              <a:t>superpage</a:t>
            </a:r>
            <a:r>
              <a:rPr lang="en-US" dirty="0" smtClean="0"/>
              <a:t> to evict  it causes a demotion (split) of the </a:t>
            </a:r>
            <a:r>
              <a:rPr lang="en-US" dirty="0" err="1" smtClean="0"/>
              <a:t>superpage</a:t>
            </a:r>
            <a:endParaRPr lang="en-US" dirty="0" smtClean="0"/>
          </a:p>
          <a:p>
            <a:pPr marL="285750" indent="-285750">
              <a:buFont typeface="Arial" panose="020B0604020202020204" pitchFamily="34" charset="0"/>
              <a:buChar char="•"/>
            </a:pPr>
            <a:endParaRPr lang="en-US" dirty="0" smtClean="0"/>
          </a:p>
          <a:p>
            <a:endParaRPr lang="en-US" dirty="0"/>
          </a:p>
        </p:txBody>
      </p:sp>
      <p:sp>
        <p:nvSpPr>
          <p:cNvPr id="12" name="TextBox 11"/>
          <p:cNvSpPr txBox="1"/>
          <p:nvPr/>
        </p:nvSpPr>
        <p:spPr>
          <a:xfrm>
            <a:off x="4840853" y="476672"/>
            <a:ext cx="4313441" cy="369332"/>
          </a:xfrm>
          <a:prstGeom prst="rect">
            <a:avLst/>
          </a:prstGeom>
          <a:noFill/>
        </p:spPr>
        <p:txBody>
          <a:bodyPr wrap="square" rtlCol="0">
            <a:spAutoFit/>
          </a:bodyPr>
          <a:lstStyle/>
          <a:p>
            <a:pPr algn="ctr"/>
            <a:r>
              <a:rPr lang="en-US" dirty="0" smtClean="0"/>
              <a:t>Incremental Promotion</a:t>
            </a:r>
            <a:endParaRPr lang="en-US" dirty="0"/>
          </a:p>
        </p:txBody>
      </p:sp>
      <p:sp>
        <p:nvSpPr>
          <p:cNvPr id="13" name="TextBox 12"/>
          <p:cNvSpPr txBox="1"/>
          <p:nvPr/>
        </p:nvSpPr>
        <p:spPr>
          <a:xfrm>
            <a:off x="5197373" y="876012"/>
            <a:ext cx="3600400" cy="4524315"/>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r>
              <a:rPr lang="en-US" dirty="0" smtClean="0"/>
              <a:t>The </a:t>
            </a:r>
            <a:r>
              <a:rPr lang="en-US" dirty="0"/>
              <a:t>system </a:t>
            </a:r>
            <a:r>
              <a:rPr lang="en-US" dirty="0" smtClean="0"/>
              <a:t>for promoting pages into </a:t>
            </a:r>
            <a:r>
              <a:rPr lang="en-US" dirty="0" err="1" smtClean="0"/>
              <a:t>superpages</a:t>
            </a:r>
            <a:r>
              <a:rPr lang="en-US" dirty="0" smtClean="0"/>
              <a:t> is incremental because:</a:t>
            </a:r>
            <a:endParaRPr lang="en-US" dirty="0"/>
          </a:p>
          <a:p>
            <a:endParaRPr lang="en-US" dirty="0"/>
          </a:p>
          <a:p>
            <a:pPr marL="285750" indent="-285750">
              <a:buFont typeface="Arial" panose="020B0604020202020204" pitchFamily="34" charset="0"/>
              <a:buChar char="•"/>
            </a:pPr>
            <a:r>
              <a:rPr lang="en-US" dirty="0" smtClean="0"/>
              <a:t>As soon as  reservation is fully populated a </a:t>
            </a:r>
            <a:r>
              <a:rPr lang="en-US" dirty="0" err="1" smtClean="0"/>
              <a:t>superpage</a:t>
            </a:r>
            <a:r>
              <a:rPr lang="en-US" dirty="0" smtClean="0"/>
              <a:t> is created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Since there are different sizes of </a:t>
            </a:r>
            <a:r>
              <a:rPr lang="en-US" dirty="0" err="1" smtClean="0"/>
              <a:t>superpages</a:t>
            </a:r>
            <a:r>
              <a:rPr lang="en-US" dirty="0" smtClean="0"/>
              <a:t> as soon as the latter becomes more an more populated (and achieve the next required population level) it’s promoted to the next 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3930753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35496" y="476672"/>
            <a:ext cx="4313441" cy="369332"/>
          </a:xfrm>
          <a:prstGeom prst="rect">
            <a:avLst/>
          </a:prstGeom>
          <a:noFill/>
        </p:spPr>
        <p:txBody>
          <a:bodyPr wrap="square" rtlCol="0">
            <a:spAutoFit/>
          </a:bodyPr>
          <a:lstStyle/>
          <a:p>
            <a:pPr algn="ctr"/>
            <a:r>
              <a:rPr lang="en-US" dirty="0" smtClean="0"/>
              <a:t>Multi-List Reservation Scheme</a:t>
            </a:r>
            <a:endParaRPr lang="en-US" dirty="0"/>
          </a:p>
        </p:txBody>
      </p:sp>
      <p:sp>
        <p:nvSpPr>
          <p:cNvPr id="8" name="TextBox 7"/>
          <p:cNvSpPr txBox="1"/>
          <p:nvPr/>
        </p:nvSpPr>
        <p:spPr>
          <a:xfrm>
            <a:off x="467544" y="1674674"/>
            <a:ext cx="3600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There are as many reservation lists as they are different sizes of </a:t>
            </a:r>
            <a:r>
              <a:rPr lang="en-US" dirty="0" err="1" smtClean="0"/>
              <a:t>superpages</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They keep track of reserved frame extents that are not yet populated</a:t>
            </a:r>
          </a:p>
        </p:txBody>
      </p:sp>
      <p:sp>
        <p:nvSpPr>
          <p:cNvPr id="12" name="TextBox 11"/>
          <p:cNvSpPr txBox="1"/>
          <p:nvPr/>
        </p:nvSpPr>
        <p:spPr>
          <a:xfrm>
            <a:off x="4840853" y="476672"/>
            <a:ext cx="4313441" cy="369332"/>
          </a:xfrm>
          <a:prstGeom prst="rect">
            <a:avLst/>
          </a:prstGeom>
          <a:noFill/>
        </p:spPr>
        <p:txBody>
          <a:bodyPr wrap="square" rtlCol="0">
            <a:spAutoFit/>
          </a:bodyPr>
          <a:lstStyle/>
          <a:p>
            <a:pPr algn="ctr"/>
            <a:r>
              <a:rPr lang="en-US" dirty="0" smtClean="0"/>
              <a:t>Population Map</a:t>
            </a:r>
            <a:endParaRPr lang="en-US" dirty="0"/>
          </a:p>
        </p:txBody>
      </p:sp>
      <p:sp>
        <p:nvSpPr>
          <p:cNvPr id="13" name="TextBox 12"/>
          <p:cNvSpPr txBox="1"/>
          <p:nvPr/>
        </p:nvSpPr>
        <p:spPr>
          <a:xfrm>
            <a:off x="4840853" y="1412776"/>
            <a:ext cx="4195643" cy="1754326"/>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population maps help to keep track of</a:t>
            </a:r>
            <a:r>
              <a:rPr lang="en-US" dirty="0"/>
              <a:t> </a:t>
            </a:r>
            <a:r>
              <a:rPr lang="en-US" dirty="0" smtClean="0"/>
              <a:t>allocated base pages on each memory object; they help promotion &amp; demotion decisions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0606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72008" y="1846565"/>
            <a:ext cx="8964488" cy="646331"/>
          </a:xfrm>
          <a:prstGeom prst="rect">
            <a:avLst/>
          </a:prstGeom>
          <a:solidFill>
            <a:schemeClr val="bg1"/>
          </a:solidFill>
        </p:spPr>
        <p:txBody>
          <a:bodyPr wrap="square" rtlCol="0">
            <a:spAutoFit/>
          </a:bodyPr>
          <a:lstStyle/>
          <a:p>
            <a:pPr algn="ctr"/>
            <a:r>
              <a:rPr lang="en-US" sz="3600" dirty="0" smtClean="0"/>
              <a:t>Implementation</a:t>
            </a:r>
            <a:endParaRPr lang="en-US" sz="6600" dirty="0"/>
          </a:p>
        </p:txBody>
      </p:sp>
    </p:spTree>
    <p:extLst>
      <p:ext uri="{BB962C8B-B14F-4D97-AF65-F5344CB8AC3E}">
        <p14:creationId xmlns:p14="http://schemas.microsoft.com/office/powerpoint/2010/main" val="323272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2702584" y="476672"/>
            <a:ext cx="4313441" cy="369332"/>
          </a:xfrm>
          <a:prstGeom prst="rect">
            <a:avLst/>
          </a:prstGeom>
          <a:noFill/>
        </p:spPr>
        <p:txBody>
          <a:bodyPr wrap="square" rtlCol="0">
            <a:spAutoFit/>
          </a:bodyPr>
          <a:lstStyle/>
          <a:p>
            <a:pPr algn="ctr"/>
            <a:r>
              <a:rPr lang="en-US" dirty="0" smtClean="0"/>
              <a:t>Contiguity Aware Page Daemon</a:t>
            </a:r>
            <a:endParaRPr lang="en-US" dirty="0"/>
          </a:p>
        </p:txBody>
      </p:sp>
      <p:sp>
        <p:nvSpPr>
          <p:cNvPr id="8" name="TextBox 7"/>
          <p:cNvSpPr txBox="1"/>
          <p:nvPr/>
        </p:nvSpPr>
        <p:spPr>
          <a:xfrm>
            <a:off x="1835696" y="4318992"/>
            <a:ext cx="5838377"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Pages that cannot be evicted are called wired pages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This pages are clustered to prevent them from scattering (thus creating unnecessary fragmentation)</a:t>
            </a:r>
            <a:endParaRPr lang="en-US" dirty="0"/>
          </a:p>
        </p:txBody>
      </p:sp>
      <p:sp>
        <p:nvSpPr>
          <p:cNvPr id="13" name="TextBox 12"/>
          <p:cNvSpPr txBox="1"/>
          <p:nvPr/>
        </p:nvSpPr>
        <p:spPr>
          <a:xfrm>
            <a:off x="4840853" y="1412776"/>
            <a:ext cx="4195643"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page daemon is not only activated by memory pressure but also for a criterion of low contiguity**</a:t>
            </a:r>
            <a:endParaRPr lang="en-US" dirty="0"/>
          </a:p>
        </p:txBody>
      </p:sp>
      <p:sp>
        <p:nvSpPr>
          <p:cNvPr id="3" name="TextBox 2"/>
          <p:cNvSpPr txBox="1"/>
          <p:nvPr/>
        </p:nvSpPr>
        <p:spPr>
          <a:xfrm>
            <a:off x="1835696" y="2204864"/>
            <a:ext cx="1368152" cy="369332"/>
          </a:xfrm>
          <a:prstGeom prst="rect">
            <a:avLst/>
          </a:prstGeom>
          <a:noFill/>
        </p:spPr>
        <p:txBody>
          <a:bodyPr wrap="square" rtlCol="0">
            <a:spAutoFit/>
          </a:bodyPr>
          <a:lstStyle/>
          <a:p>
            <a:r>
              <a:rPr lang="en-US" dirty="0" smtClean="0">
                <a:solidFill>
                  <a:schemeClr val="bg1"/>
                </a:solidFill>
              </a:rPr>
              <a:t>OBJECTIVES</a:t>
            </a:r>
            <a:endParaRPr lang="en-US" dirty="0">
              <a:solidFill>
                <a:schemeClr val="bg1"/>
              </a:solidFill>
            </a:endParaRPr>
          </a:p>
        </p:txBody>
      </p:sp>
      <p:pic>
        <p:nvPicPr>
          <p:cNvPr id="10243" name="Picture 3" descr="C:\Users\70218068\Documents\MCC\ADVANCED OPERATING SYSTEMS\bsdaem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257" y="1111596"/>
            <a:ext cx="2025030" cy="21865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9772" y="3717032"/>
            <a:ext cx="4313441" cy="369332"/>
          </a:xfrm>
          <a:prstGeom prst="rect">
            <a:avLst/>
          </a:prstGeom>
          <a:noFill/>
        </p:spPr>
        <p:txBody>
          <a:bodyPr wrap="square" rtlCol="0">
            <a:spAutoFit/>
          </a:bodyPr>
          <a:lstStyle/>
          <a:p>
            <a:pPr algn="ctr"/>
            <a:r>
              <a:rPr lang="en-US" dirty="0" smtClean="0"/>
              <a:t>Wired Page Clustering</a:t>
            </a:r>
            <a:endParaRPr lang="en-US" dirty="0"/>
          </a:p>
        </p:txBody>
      </p:sp>
    </p:spTree>
    <p:extLst>
      <p:ext uri="{BB962C8B-B14F-4D97-AF65-F5344CB8AC3E}">
        <p14:creationId xmlns:p14="http://schemas.microsoft.com/office/powerpoint/2010/main" val="1822190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72008" y="1846565"/>
            <a:ext cx="8964488" cy="646331"/>
          </a:xfrm>
          <a:prstGeom prst="rect">
            <a:avLst/>
          </a:prstGeom>
          <a:solidFill>
            <a:schemeClr val="bg1"/>
          </a:solidFill>
        </p:spPr>
        <p:txBody>
          <a:bodyPr wrap="square" rtlCol="0">
            <a:spAutoFit/>
          </a:bodyPr>
          <a:lstStyle/>
          <a:p>
            <a:pPr algn="ctr"/>
            <a:r>
              <a:rPr lang="en-US" sz="3600" dirty="0" smtClean="0"/>
              <a:t>Stress Tests</a:t>
            </a:r>
            <a:endParaRPr lang="en-US" sz="6600" dirty="0"/>
          </a:p>
        </p:txBody>
      </p:sp>
    </p:spTree>
    <p:extLst>
      <p:ext uri="{BB962C8B-B14F-4D97-AF65-F5344CB8AC3E}">
        <p14:creationId xmlns:p14="http://schemas.microsoft.com/office/powerpoint/2010/main" val="3538203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2702584" y="476672"/>
            <a:ext cx="4313441" cy="369332"/>
          </a:xfrm>
          <a:prstGeom prst="rect">
            <a:avLst/>
          </a:prstGeom>
          <a:noFill/>
        </p:spPr>
        <p:txBody>
          <a:bodyPr wrap="square" rtlCol="0">
            <a:spAutoFit/>
          </a:bodyPr>
          <a:lstStyle/>
          <a:p>
            <a:pPr algn="ctr"/>
            <a:r>
              <a:rPr lang="en-US" dirty="0"/>
              <a:t>How was implemented? </a:t>
            </a:r>
            <a:r>
              <a:rPr lang="en-US" dirty="0" smtClean="0"/>
              <a:t>On what  was </a:t>
            </a:r>
            <a:r>
              <a:rPr lang="en-US" dirty="0"/>
              <a:t>tested? </a:t>
            </a:r>
            <a:r>
              <a:rPr lang="en-US" dirty="0" smtClean="0"/>
              <a:t>  </a:t>
            </a:r>
            <a:endParaRPr lang="en-US" dirty="0"/>
          </a:p>
        </p:txBody>
      </p:sp>
      <p:sp>
        <p:nvSpPr>
          <p:cNvPr id="3" name="TextBox 2"/>
          <p:cNvSpPr txBox="1"/>
          <p:nvPr/>
        </p:nvSpPr>
        <p:spPr>
          <a:xfrm>
            <a:off x="1835696" y="2204864"/>
            <a:ext cx="1368152" cy="369332"/>
          </a:xfrm>
          <a:prstGeom prst="rect">
            <a:avLst/>
          </a:prstGeom>
          <a:noFill/>
        </p:spPr>
        <p:txBody>
          <a:bodyPr wrap="square" rtlCol="0">
            <a:spAutoFit/>
          </a:bodyPr>
          <a:lstStyle/>
          <a:p>
            <a:r>
              <a:rPr lang="en-US" dirty="0" smtClean="0">
                <a:solidFill>
                  <a:schemeClr val="bg1"/>
                </a:solidFill>
              </a:rPr>
              <a:t>OBJECTIVES</a:t>
            </a:r>
            <a:endParaRPr lang="en-US" dirty="0">
              <a:solidFill>
                <a:schemeClr val="bg1"/>
              </a:solidFill>
            </a:endParaRPr>
          </a:p>
        </p:txBody>
      </p:sp>
      <p:sp>
        <p:nvSpPr>
          <p:cNvPr id="9" name="TextBox 8"/>
          <p:cNvSpPr txBox="1"/>
          <p:nvPr/>
        </p:nvSpPr>
        <p:spPr>
          <a:xfrm>
            <a:off x="1259632" y="1052736"/>
            <a:ext cx="7200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They measure the best case-benefits of SP without fragmentation as a benchmark; then they measure the benefits under different kinds of stress to the system</a:t>
            </a:r>
          </a:p>
          <a:p>
            <a:pPr marL="285750" indent="-285750">
              <a:buFont typeface="Arial" panose="020B0604020202020204" pitchFamily="34" charset="0"/>
              <a:buChar char="•"/>
            </a:pPr>
            <a:r>
              <a:rPr lang="en-US" dirty="0" smtClean="0"/>
              <a:t>The model was implemented on C</a:t>
            </a:r>
            <a:endParaRPr lang="en-US" dirty="0"/>
          </a:p>
          <a:p>
            <a:pPr marL="285750" indent="-285750">
              <a:buFont typeface="Arial" panose="020B0604020202020204" pitchFamily="34" charset="0"/>
              <a:buChar char="•"/>
            </a:pPr>
            <a:r>
              <a:rPr lang="en-US" dirty="0" smtClean="0"/>
              <a:t>It was  run on  a  Compaq XP -1000 machine with the following characteristics  </a:t>
            </a:r>
            <a:endParaRPr lang="en-US" dirty="0"/>
          </a:p>
        </p:txBody>
      </p:sp>
      <p:sp>
        <p:nvSpPr>
          <p:cNvPr id="8" name="TextBox 7"/>
          <p:cNvSpPr txBox="1"/>
          <p:nvPr/>
        </p:nvSpPr>
        <p:spPr>
          <a:xfrm>
            <a:off x="827584" y="5589240"/>
            <a:ext cx="72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It was  tested against a variety of applications from web server applications to image processing or numerical optimization applications.</a:t>
            </a:r>
            <a:endParaRPr lang="en-US"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187" t="54395" r="55796" b="26577"/>
          <a:stretch/>
        </p:blipFill>
        <p:spPr bwMode="auto">
          <a:xfrm>
            <a:off x="2127975" y="2696855"/>
            <a:ext cx="4820289" cy="2388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3813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2702584" y="476672"/>
            <a:ext cx="4313441" cy="369332"/>
          </a:xfrm>
          <a:prstGeom prst="rect">
            <a:avLst/>
          </a:prstGeom>
          <a:noFill/>
        </p:spPr>
        <p:txBody>
          <a:bodyPr wrap="square" rtlCol="0">
            <a:spAutoFit/>
          </a:bodyPr>
          <a:lstStyle/>
          <a:p>
            <a:pPr algn="ctr"/>
            <a:r>
              <a:rPr lang="en-US" dirty="0" smtClean="0"/>
              <a:t>List of applications   </a:t>
            </a:r>
            <a:endParaRPr lang="en-US" dirty="0"/>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180" t="12545" r="27910" b="4443"/>
          <a:stretch/>
        </p:blipFill>
        <p:spPr bwMode="auto">
          <a:xfrm>
            <a:off x="3275856" y="1052736"/>
            <a:ext cx="3297388" cy="5516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068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Brief Introduction to Memory Management</a:t>
            </a:r>
          </a:p>
          <a:p>
            <a:pPr algn="ctr"/>
            <a:endParaRPr lang="en-US" sz="2400" dirty="0"/>
          </a:p>
        </p:txBody>
      </p:sp>
      <p:sp>
        <p:nvSpPr>
          <p:cNvPr id="3" name="TextBox 2"/>
          <p:cNvSpPr txBox="1"/>
          <p:nvPr/>
        </p:nvSpPr>
        <p:spPr>
          <a:xfrm>
            <a:off x="0" y="1196752"/>
            <a:ext cx="4283968" cy="4524315"/>
          </a:xfrm>
          <a:prstGeom prst="rect">
            <a:avLst/>
          </a:prstGeom>
          <a:noFill/>
        </p:spPr>
        <p:txBody>
          <a:bodyPr wrap="square" rtlCol="0">
            <a:spAutoFit/>
          </a:bodyPr>
          <a:lstStyle/>
          <a:p>
            <a:endParaRPr lang="en-US" b="1" dirty="0"/>
          </a:p>
          <a:p>
            <a:pPr marL="285750" indent="-285750">
              <a:buFont typeface="Arial" panose="020B0604020202020204" pitchFamily="34" charset="0"/>
              <a:buChar char="•"/>
            </a:pPr>
            <a:r>
              <a:rPr lang="en-US" dirty="0" smtClean="0"/>
              <a:t>Trade offs between space and time  : we want more space at a relative low access time  </a:t>
            </a:r>
            <a:r>
              <a:rPr lang="en-US" dirty="0"/>
              <a:t>-</a:t>
            </a:r>
            <a:r>
              <a:rPr lang="en-US" dirty="0" smtClean="0"/>
              <a:t>and low cost- </a:t>
            </a:r>
          </a:p>
          <a:p>
            <a:endParaRPr lang="en-US" dirty="0" smtClean="0"/>
          </a:p>
          <a:p>
            <a:endParaRPr lang="en-US" dirty="0" smtClean="0"/>
          </a:p>
          <a:p>
            <a:pPr marL="285750" indent="-285750">
              <a:buFont typeface="Arial" panose="020B0604020202020204" pitchFamily="34" charset="0"/>
              <a:buChar char="•"/>
            </a:pPr>
            <a:r>
              <a:rPr lang="en-US" dirty="0"/>
              <a:t>Memory </a:t>
            </a:r>
            <a:r>
              <a:rPr lang="en-US" dirty="0" smtClean="0"/>
              <a:t>hierarchy </a:t>
            </a:r>
            <a:r>
              <a:rPr lang="en-US" dirty="0"/>
              <a:t>tries to solve the compromise between big </a:t>
            </a:r>
            <a:r>
              <a:rPr lang="en-US" dirty="0" smtClean="0"/>
              <a:t>memory, </a:t>
            </a:r>
            <a:r>
              <a:rPr lang="en-US" dirty="0"/>
              <a:t>low memory </a:t>
            </a:r>
            <a:r>
              <a:rPr lang="en-US" dirty="0" smtClean="0"/>
              <a:t>access time </a:t>
            </a:r>
            <a:r>
              <a:rPr lang="en-US" dirty="0"/>
              <a:t>and low per unit cost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Ram’s size 4gb  or 8gb </a:t>
            </a:r>
            <a:r>
              <a:rPr lang="en-US" dirty="0" err="1" smtClean="0"/>
              <a:t>Virutal</a:t>
            </a:r>
            <a:r>
              <a:rPr lang="en-US" dirty="0" smtClean="0"/>
              <a:t> memory’s </a:t>
            </a:r>
            <a:r>
              <a:rPr lang="en-US" dirty="0"/>
              <a:t>size 1Tera (250 times larger)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p:cNvSpPr/>
          <p:nvPr/>
        </p:nvSpPr>
        <p:spPr>
          <a:xfrm>
            <a:off x="4283968" y="2564904"/>
            <a:ext cx="1008112" cy="2880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CPU</a:t>
            </a:r>
            <a:endParaRPr lang="en-US" sz="1600" dirty="0">
              <a:solidFill>
                <a:schemeClr val="bg1"/>
              </a:solidFill>
            </a:endParaRPr>
          </a:p>
        </p:txBody>
      </p:sp>
      <p:cxnSp>
        <p:nvCxnSpPr>
          <p:cNvPr id="7" name="Straight Arrow Connector 6"/>
          <p:cNvCxnSpPr/>
          <p:nvPr/>
        </p:nvCxnSpPr>
        <p:spPr>
          <a:xfrm>
            <a:off x="6516216" y="2708920"/>
            <a:ext cx="2235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08104" y="2492896"/>
            <a:ext cx="1008112" cy="4320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Cache</a:t>
            </a:r>
            <a:endParaRPr lang="en-US" sz="1600" dirty="0">
              <a:solidFill>
                <a:schemeClr val="bg1"/>
              </a:solidFill>
            </a:endParaRPr>
          </a:p>
        </p:txBody>
      </p:sp>
      <p:sp>
        <p:nvSpPr>
          <p:cNvPr id="10" name="Rectangle 9"/>
          <p:cNvSpPr/>
          <p:nvPr/>
        </p:nvSpPr>
        <p:spPr>
          <a:xfrm>
            <a:off x="6732240" y="2132856"/>
            <a:ext cx="1008112" cy="11521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Main Mem</a:t>
            </a:r>
            <a:endParaRPr lang="en-US" sz="1600" dirty="0">
              <a:solidFill>
                <a:schemeClr val="bg1"/>
              </a:solidFill>
            </a:endParaRPr>
          </a:p>
        </p:txBody>
      </p:sp>
      <p:cxnSp>
        <p:nvCxnSpPr>
          <p:cNvPr id="13" name="Straight Arrow Connector 12"/>
          <p:cNvCxnSpPr/>
          <p:nvPr/>
        </p:nvCxnSpPr>
        <p:spPr>
          <a:xfrm>
            <a:off x="5292080" y="2708920"/>
            <a:ext cx="2235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135888" y="1340768"/>
            <a:ext cx="1008112" cy="28803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Secondary</a:t>
            </a:r>
          </a:p>
          <a:p>
            <a:pPr algn="ctr"/>
            <a:r>
              <a:rPr lang="en-US" sz="1600" dirty="0" smtClean="0">
                <a:solidFill>
                  <a:schemeClr val="bg1"/>
                </a:solidFill>
              </a:rPr>
              <a:t>Mem</a:t>
            </a:r>
            <a:endParaRPr lang="en-US" sz="1600" dirty="0">
              <a:solidFill>
                <a:schemeClr val="bg1"/>
              </a:solidFill>
            </a:endParaRPr>
          </a:p>
        </p:txBody>
      </p:sp>
      <p:cxnSp>
        <p:nvCxnSpPr>
          <p:cNvPr id="15" name="Straight Arrow Connector 14"/>
          <p:cNvCxnSpPr/>
          <p:nvPr/>
        </p:nvCxnSpPr>
        <p:spPr>
          <a:xfrm>
            <a:off x="7740352" y="2708920"/>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70218068\Documents\MCC\ADVANCED OPERATING SYSTEMS\cheetah.jpg"/>
          <p:cNvPicPr>
            <a:picLocks noChangeAspect="1" noChangeArrowheads="1"/>
          </p:cNvPicPr>
          <p:nvPr/>
        </p:nvPicPr>
        <p:blipFill rotWithShape="1">
          <a:blip r:embed="rId3">
            <a:extLst>
              <a:ext uri="{28A0092B-C50C-407E-A947-70E740481C1C}">
                <a14:useLocalDpi xmlns:a14="http://schemas.microsoft.com/office/drawing/2010/main" val="0"/>
              </a:ext>
            </a:extLst>
          </a:blip>
          <a:srcRect r="15856"/>
          <a:stretch/>
        </p:blipFill>
        <p:spPr bwMode="auto">
          <a:xfrm>
            <a:off x="4860032" y="4365104"/>
            <a:ext cx="1512168"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70218068\Documents\MCC\ADVANCED OPERATING SYSTEMS\liebres.jpg"/>
          <p:cNvPicPr>
            <a:picLocks noChangeAspect="1" noChangeArrowheads="1"/>
          </p:cNvPicPr>
          <p:nvPr/>
        </p:nvPicPr>
        <p:blipFill rotWithShape="1">
          <a:blip r:embed="rId4">
            <a:extLst>
              <a:ext uri="{28A0092B-C50C-407E-A947-70E740481C1C}">
                <a14:useLocalDpi xmlns:a14="http://schemas.microsoft.com/office/drawing/2010/main" val="0"/>
              </a:ext>
            </a:extLst>
          </a:blip>
          <a:srcRect r="17821"/>
          <a:stretch/>
        </p:blipFill>
        <p:spPr bwMode="auto">
          <a:xfrm>
            <a:off x="6516217" y="4365104"/>
            <a:ext cx="1224136"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70218068\Documents\MCC\ADVANCED OPERATING SYSTEMS\tortug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3408"/>
          <a:stretch/>
        </p:blipFill>
        <p:spPr bwMode="auto">
          <a:xfrm>
            <a:off x="7920373" y="4365104"/>
            <a:ext cx="1188132"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8652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72008" y="1846565"/>
            <a:ext cx="8964488" cy="646331"/>
          </a:xfrm>
          <a:prstGeom prst="rect">
            <a:avLst/>
          </a:prstGeom>
          <a:solidFill>
            <a:schemeClr val="bg1"/>
          </a:solidFill>
        </p:spPr>
        <p:txBody>
          <a:bodyPr wrap="square" rtlCol="0">
            <a:spAutoFit/>
          </a:bodyPr>
          <a:lstStyle/>
          <a:p>
            <a:pPr algn="ctr"/>
            <a:r>
              <a:rPr lang="en-US" sz="3600" dirty="0" smtClean="0"/>
              <a:t>Results</a:t>
            </a:r>
            <a:endParaRPr lang="en-US" sz="6600" dirty="0"/>
          </a:p>
        </p:txBody>
      </p:sp>
    </p:spTree>
    <p:extLst>
      <p:ext uri="{BB962C8B-B14F-4D97-AF65-F5344CB8AC3E}">
        <p14:creationId xmlns:p14="http://schemas.microsoft.com/office/powerpoint/2010/main" val="1858779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3923928" y="431032"/>
            <a:ext cx="4427984" cy="646331"/>
          </a:xfrm>
          <a:prstGeom prst="rect">
            <a:avLst/>
          </a:prstGeom>
          <a:noFill/>
        </p:spPr>
        <p:txBody>
          <a:bodyPr wrap="square" rtlCol="0">
            <a:spAutoFit/>
          </a:bodyPr>
          <a:lstStyle/>
          <a:p>
            <a:pPr algn="ctr"/>
            <a:r>
              <a:rPr lang="en-US" dirty="0" smtClean="0"/>
              <a:t>	Best Case Benefits Results: Multiple SP Size</a:t>
            </a:r>
            <a:endParaRPr lang="en-US" dirty="0"/>
          </a:p>
        </p:txBody>
      </p:sp>
      <p:sp>
        <p:nvSpPr>
          <p:cNvPr id="3" name="TextBox 2"/>
          <p:cNvSpPr txBox="1"/>
          <p:nvPr/>
        </p:nvSpPr>
        <p:spPr>
          <a:xfrm>
            <a:off x="1835696" y="2204864"/>
            <a:ext cx="1368152" cy="369332"/>
          </a:xfrm>
          <a:prstGeom prst="rect">
            <a:avLst/>
          </a:prstGeom>
          <a:noFill/>
        </p:spPr>
        <p:txBody>
          <a:bodyPr wrap="square" rtlCol="0">
            <a:spAutoFit/>
          </a:bodyPr>
          <a:lstStyle/>
          <a:p>
            <a:r>
              <a:rPr lang="en-US" dirty="0" smtClean="0">
                <a:solidFill>
                  <a:schemeClr val="bg1"/>
                </a:solidFill>
              </a:rPr>
              <a:t>OBJECTIVES</a:t>
            </a:r>
            <a:endParaRPr lang="en-US" dirty="0">
              <a:solidFill>
                <a:schemeClr val="bg1"/>
              </a:solidFill>
            </a:endParaRPr>
          </a:p>
        </p:txBody>
      </p:sp>
      <p:sp>
        <p:nvSpPr>
          <p:cNvPr id="9" name="TextBox 8"/>
          <p:cNvSpPr txBox="1"/>
          <p:nvPr/>
        </p:nvSpPr>
        <p:spPr>
          <a:xfrm>
            <a:off x="4211960" y="1286758"/>
            <a:ext cx="4248472"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They measure the best case-benefits of SP</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They conclude that under these conditions TLB misses where greatly reduced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All but one of the workloads (mesa) showed benefits due to </a:t>
            </a:r>
            <a:r>
              <a:rPr lang="en-US" dirty="0" err="1" smtClean="0"/>
              <a:t>superpages</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Their benefits ranged from 5% to over 25%</a:t>
            </a:r>
            <a:endParaRPr lang="en-US" dirty="0"/>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73" t="16826" r="56770" b="18785"/>
          <a:stretch/>
        </p:blipFill>
        <p:spPr bwMode="auto">
          <a:xfrm>
            <a:off x="728700" y="908720"/>
            <a:ext cx="2907196" cy="579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9451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3928" y="3257979"/>
            <a:ext cx="4968552" cy="1035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3923928" y="431032"/>
            <a:ext cx="4427984" cy="646331"/>
          </a:xfrm>
          <a:prstGeom prst="rect">
            <a:avLst/>
          </a:prstGeom>
          <a:noFill/>
        </p:spPr>
        <p:txBody>
          <a:bodyPr wrap="square" rtlCol="0">
            <a:spAutoFit/>
          </a:bodyPr>
          <a:lstStyle/>
          <a:p>
            <a:pPr algn="ctr"/>
            <a:r>
              <a:rPr lang="en-US" dirty="0" smtClean="0"/>
              <a:t>	Best Case Benefits Results: Single SP Size</a:t>
            </a:r>
            <a:endParaRPr lang="en-US" dirty="0"/>
          </a:p>
        </p:txBody>
      </p:sp>
      <p:sp>
        <p:nvSpPr>
          <p:cNvPr id="3" name="TextBox 2"/>
          <p:cNvSpPr txBox="1"/>
          <p:nvPr/>
        </p:nvSpPr>
        <p:spPr>
          <a:xfrm>
            <a:off x="1835696" y="2204864"/>
            <a:ext cx="1368152" cy="369332"/>
          </a:xfrm>
          <a:prstGeom prst="rect">
            <a:avLst/>
          </a:prstGeom>
          <a:noFill/>
        </p:spPr>
        <p:txBody>
          <a:bodyPr wrap="square" rtlCol="0">
            <a:spAutoFit/>
          </a:bodyPr>
          <a:lstStyle/>
          <a:p>
            <a:r>
              <a:rPr lang="en-US" dirty="0" smtClean="0">
                <a:solidFill>
                  <a:schemeClr val="bg1"/>
                </a:solidFill>
              </a:rPr>
              <a:t>OBJECTIVES</a:t>
            </a:r>
            <a:endParaRPr lang="en-US" dirty="0">
              <a:solidFill>
                <a:schemeClr val="bg1"/>
              </a:solidFill>
            </a:endParaRPr>
          </a:p>
        </p:txBody>
      </p:sp>
      <p:sp>
        <p:nvSpPr>
          <p:cNvPr id="9" name="TextBox 8"/>
          <p:cNvSpPr txBox="1"/>
          <p:nvPr/>
        </p:nvSpPr>
        <p:spPr>
          <a:xfrm>
            <a:off x="4211960" y="1286758"/>
            <a:ext cx="4248472"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same experiment as above but with just one size of </a:t>
            </a:r>
            <a:r>
              <a:rPr lang="en-US" dirty="0" err="1" smtClean="0"/>
              <a:t>superpage</a:t>
            </a:r>
            <a:endParaRPr lang="en-US" dirty="0" smtClean="0"/>
          </a:p>
          <a:p>
            <a:pPr marL="285750" indent="-285750">
              <a:buFont typeface="Arial" panose="020B0604020202020204" pitchFamily="34" charset="0"/>
              <a:buChar char="•"/>
            </a:pPr>
            <a:endParaRPr lang="en-US" dirty="0"/>
          </a:p>
          <a:p>
            <a:r>
              <a:rPr lang="en-US" dirty="0" smtClean="0"/>
              <a:t>Results &amp; Conclusions :</a:t>
            </a:r>
          </a:p>
          <a:p>
            <a:endParaRPr lang="en-US" dirty="0"/>
          </a:p>
          <a:p>
            <a:pPr marL="342900" indent="-342900">
              <a:buFont typeface="+mj-lt"/>
              <a:buAutoNum type="arabicPeriod"/>
            </a:pPr>
            <a:r>
              <a:rPr lang="en-US" dirty="0" smtClean="0"/>
              <a:t>The best SP size depends on the application</a:t>
            </a:r>
          </a:p>
          <a:p>
            <a:pPr marL="342900" indent="-342900">
              <a:buFont typeface="+mj-lt"/>
              <a:buAutoNum type="arabicPeriod"/>
            </a:pPr>
            <a:endParaRPr lang="en-US" dirty="0"/>
          </a:p>
          <a:p>
            <a:pPr marL="342900" indent="-342900">
              <a:buFont typeface="+mj-lt"/>
              <a:buAutoNum type="arabicPeriod"/>
            </a:pPr>
            <a:r>
              <a:rPr lang="en-US" dirty="0" smtClean="0"/>
              <a:t>Allowing the system to choose between multiple page sizes yields higher performance</a:t>
            </a:r>
          </a:p>
          <a:p>
            <a:pPr marL="342900" indent="-342900">
              <a:buFont typeface="+mj-lt"/>
              <a:buAutoNum type="arabicPeriod"/>
            </a:pPr>
            <a:endParaRPr lang="en-US" dirty="0" smtClean="0"/>
          </a:p>
          <a:p>
            <a:pPr marL="342900" indent="-342900">
              <a:buFont typeface="+mj-lt"/>
              <a:buAutoNum type="arabicPeriod"/>
            </a:pPr>
            <a:r>
              <a:rPr lang="en-US" dirty="0" smtClean="0"/>
              <a:t>The system dynamically selects the best sizes for every region in the memory</a:t>
            </a:r>
            <a:endParaRPr lang="en-US" dirty="0"/>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223" t="23454" r="36642" b="43399"/>
          <a:stretch/>
        </p:blipFill>
        <p:spPr bwMode="auto">
          <a:xfrm>
            <a:off x="1942727" y="1286758"/>
            <a:ext cx="1981201" cy="3942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357" t="40387" r="57503" b="27998"/>
          <a:stretch/>
        </p:blipFill>
        <p:spPr bwMode="auto">
          <a:xfrm>
            <a:off x="267963" y="1286758"/>
            <a:ext cx="1639741" cy="3942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3115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467544" y="431032"/>
            <a:ext cx="7884368" cy="369332"/>
          </a:xfrm>
          <a:prstGeom prst="rect">
            <a:avLst/>
          </a:prstGeom>
          <a:noFill/>
        </p:spPr>
        <p:txBody>
          <a:bodyPr wrap="square" rtlCol="0">
            <a:spAutoFit/>
          </a:bodyPr>
          <a:lstStyle/>
          <a:p>
            <a:pPr algn="ctr"/>
            <a:r>
              <a:rPr lang="en-US" dirty="0" smtClean="0"/>
              <a:t>	Non ideal Trials: cache vs daemon schemes</a:t>
            </a:r>
            <a:endParaRPr lang="en-US" dirty="0"/>
          </a:p>
        </p:txBody>
      </p:sp>
      <p:sp>
        <p:nvSpPr>
          <p:cNvPr id="3" name="TextBox 2"/>
          <p:cNvSpPr txBox="1"/>
          <p:nvPr/>
        </p:nvSpPr>
        <p:spPr>
          <a:xfrm>
            <a:off x="1835696" y="2204864"/>
            <a:ext cx="1368152" cy="369332"/>
          </a:xfrm>
          <a:prstGeom prst="rect">
            <a:avLst/>
          </a:prstGeom>
          <a:noFill/>
        </p:spPr>
        <p:txBody>
          <a:bodyPr wrap="square" rtlCol="0">
            <a:spAutoFit/>
          </a:bodyPr>
          <a:lstStyle/>
          <a:p>
            <a:r>
              <a:rPr lang="en-US" dirty="0" smtClean="0">
                <a:solidFill>
                  <a:schemeClr val="bg1"/>
                </a:solidFill>
              </a:rPr>
              <a:t>OBJECTIVES</a:t>
            </a:r>
            <a:endParaRPr lang="en-US" dirty="0">
              <a:solidFill>
                <a:schemeClr val="bg1"/>
              </a:solidFill>
            </a:endParaRPr>
          </a:p>
        </p:txBody>
      </p:sp>
      <p:sp>
        <p:nvSpPr>
          <p:cNvPr id="9" name="TextBox 8"/>
          <p:cNvSpPr txBox="1"/>
          <p:nvPr/>
        </p:nvSpPr>
        <p:spPr>
          <a:xfrm>
            <a:off x="332608" y="1052736"/>
            <a:ext cx="8424936"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For this trials memory was fragmented as hard as possible, then an application was run and contiguity restoral was observed</a:t>
            </a:r>
            <a:endParaRPr lang="en-US" dirty="0"/>
          </a:p>
          <a:p>
            <a:pPr marL="285750" indent="-285750">
              <a:buFont typeface="Arial" panose="020B0604020202020204" pitchFamily="34" charset="0"/>
              <a:buChar char="•"/>
            </a:pPr>
            <a:r>
              <a:rPr lang="en-US" dirty="0" smtClean="0"/>
              <a:t>The goal was to see how quickly system recovers just enough contiguous memory to build </a:t>
            </a:r>
            <a:r>
              <a:rPr lang="en-US" dirty="0" err="1" smtClean="0"/>
              <a:t>superpages</a:t>
            </a:r>
            <a:r>
              <a:rPr lang="en-US" dirty="0" smtClean="0"/>
              <a:t> </a:t>
            </a:r>
            <a:r>
              <a:rPr lang="en-US" b="1" dirty="0" smtClean="0"/>
              <a:t>performed efficiently</a:t>
            </a:r>
          </a:p>
          <a:p>
            <a:pPr marL="285750" indent="-285750">
              <a:buFont typeface="Arial" panose="020B0604020202020204" pitchFamily="34" charset="0"/>
              <a:buChar char="•"/>
            </a:pPr>
            <a:r>
              <a:rPr lang="en-US" dirty="0" smtClean="0"/>
              <a:t>Two schemes consider were cache scheme &amp; page aware daemon</a:t>
            </a:r>
          </a:p>
          <a:p>
            <a:pPr marL="285750" indent="-285750">
              <a:buFont typeface="Arial" panose="020B0604020202020204" pitchFamily="34" charset="0"/>
              <a:buChar char="•"/>
            </a:pPr>
            <a:r>
              <a:rPr lang="en-US" dirty="0" smtClean="0"/>
              <a:t>Under page aware daemon scheme the performance reaches near optimum within two run (i.e. speed up 55%)</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638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796" t="52188" r="58702" b="5508"/>
          <a:stretch/>
        </p:blipFill>
        <p:spPr bwMode="auto">
          <a:xfrm>
            <a:off x="2987824" y="4005064"/>
            <a:ext cx="3084336" cy="2575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5714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04" y="1052736"/>
            <a:ext cx="4824536" cy="369332"/>
          </a:xfrm>
          <a:prstGeom prst="rect">
            <a:avLst/>
          </a:prstGeom>
          <a:noFill/>
        </p:spPr>
        <p:txBody>
          <a:bodyPr wrap="square" rtlCol="0">
            <a:spAutoFit/>
          </a:bodyPr>
          <a:lstStyle/>
          <a:p>
            <a:r>
              <a:rPr lang="en-US" dirty="0" smtClean="0"/>
              <a:t> </a:t>
            </a:r>
            <a:endParaRPr lang="en-US" dirty="0"/>
          </a:p>
        </p:txBody>
      </p:sp>
      <p:sp>
        <p:nvSpPr>
          <p:cNvPr id="7" name="TextBox 6"/>
          <p:cNvSpPr txBox="1"/>
          <p:nvPr/>
        </p:nvSpPr>
        <p:spPr>
          <a:xfrm>
            <a:off x="467544" y="431032"/>
            <a:ext cx="7884368" cy="369332"/>
          </a:xfrm>
          <a:prstGeom prst="rect">
            <a:avLst/>
          </a:prstGeom>
          <a:noFill/>
        </p:spPr>
        <p:txBody>
          <a:bodyPr wrap="square" rtlCol="0">
            <a:spAutoFit/>
          </a:bodyPr>
          <a:lstStyle/>
          <a:p>
            <a:pPr algn="ctr"/>
            <a:r>
              <a:rPr lang="en-US" dirty="0" smtClean="0"/>
              <a:t>	Non ideal Trials: Concurrent execution</a:t>
            </a:r>
            <a:endParaRPr lang="en-US" dirty="0"/>
          </a:p>
        </p:txBody>
      </p:sp>
      <p:sp>
        <p:nvSpPr>
          <p:cNvPr id="3" name="TextBox 2"/>
          <p:cNvSpPr txBox="1"/>
          <p:nvPr/>
        </p:nvSpPr>
        <p:spPr>
          <a:xfrm>
            <a:off x="1835696" y="2204864"/>
            <a:ext cx="1368152" cy="369332"/>
          </a:xfrm>
          <a:prstGeom prst="rect">
            <a:avLst/>
          </a:prstGeom>
          <a:noFill/>
        </p:spPr>
        <p:txBody>
          <a:bodyPr wrap="square" rtlCol="0">
            <a:spAutoFit/>
          </a:bodyPr>
          <a:lstStyle/>
          <a:p>
            <a:r>
              <a:rPr lang="en-US" dirty="0" smtClean="0">
                <a:solidFill>
                  <a:schemeClr val="bg1"/>
                </a:solidFill>
              </a:rPr>
              <a:t>OBJECTIVES</a:t>
            </a:r>
            <a:endParaRPr lang="en-US" dirty="0">
              <a:solidFill>
                <a:schemeClr val="bg1"/>
              </a:solidFill>
            </a:endParaRPr>
          </a:p>
        </p:txBody>
      </p:sp>
      <p:sp>
        <p:nvSpPr>
          <p:cNvPr id="9" name="TextBox 8"/>
          <p:cNvSpPr txBox="1"/>
          <p:nvPr/>
        </p:nvSpPr>
        <p:spPr>
          <a:xfrm>
            <a:off x="332608" y="1052736"/>
            <a:ext cx="8424936"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For this trials the server was run concurrently with a contiguity seeking application</a:t>
            </a:r>
          </a:p>
          <a:p>
            <a:pPr marL="285750" indent="-285750">
              <a:buFont typeface="Arial" panose="020B0604020202020204" pitchFamily="34" charset="0"/>
              <a:buChar char="•"/>
            </a:pPr>
            <a:r>
              <a:rPr lang="en-US" dirty="0" smtClean="0"/>
              <a:t>The goal is to measure the effect of page replacement policy on the web server</a:t>
            </a:r>
          </a:p>
          <a:p>
            <a:pPr marL="285750" indent="-285750">
              <a:buFont typeface="Arial" panose="020B0604020202020204" pitchFamily="34" charset="0"/>
              <a:buChar char="•"/>
            </a:pPr>
            <a:r>
              <a:rPr lang="en-US" dirty="0" smtClean="0"/>
              <a:t>To isolate the effect of this policy promotions where disable</a:t>
            </a:r>
          </a:p>
          <a:p>
            <a:pPr marL="285750" indent="-285750">
              <a:buFont typeface="Arial" panose="020B0604020202020204" pitchFamily="34" charset="0"/>
              <a:buChar char="•"/>
            </a:pPr>
            <a:endParaRPr lang="en-US" dirty="0"/>
          </a:p>
          <a:p>
            <a:r>
              <a:rPr lang="en-US" dirty="0" smtClean="0"/>
              <a:t>Results</a:t>
            </a:r>
          </a:p>
          <a:p>
            <a:endParaRPr lang="en-US" dirty="0"/>
          </a:p>
          <a:p>
            <a:r>
              <a:rPr lang="en-US" dirty="0" smtClean="0"/>
              <a:t>The original page daemon only satisfied 3.3% of the request, whereas the contiguity aware daemon fulfills 29% </a:t>
            </a:r>
          </a:p>
          <a:p>
            <a:r>
              <a:rPr lang="en-US" dirty="0" smtClean="0"/>
              <a:t>Significantly more contiguity is restored by the new page replacement policy</a:t>
            </a:r>
          </a:p>
          <a:p>
            <a:endParaRPr lang="en-US" dirty="0"/>
          </a:p>
          <a:p>
            <a:r>
              <a:rPr lang="en-US" dirty="0" smtClean="0"/>
              <a:t>They also measure the incremental promotion overhead  as well as preemption </a:t>
            </a:r>
            <a:r>
              <a:rPr lang="en-US" dirty="0"/>
              <a:t>and </a:t>
            </a:r>
            <a:r>
              <a:rPr lang="en-US" dirty="0" smtClean="0"/>
              <a:t> </a:t>
            </a:r>
            <a:r>
              <a:rPr lang="en-US" dirty="0"/>
              <a:t>t</a:t>
            </a:r>
            <a:r>
              <a:rPr lang="en-US" dirty="0" smtClean="0"/>
              <a:t>hey </a:t>
            </a:r>
            <a:r>
              <a:rPr lang="en-US" dirty="0"/>
              <a:t>found </a:t>
            </a:r>
            <a:r>
              <a:rPr lang="en-US" dirty="0" smtClean="0"/>
              <a:t>minimum effects on both of them.</a:t>
            </a:r>
          </a:p>
          <a:p>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19040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Paging</a:t>
            </a:r>
          </a:p>
          <a:p>
            <a:pPr algn="ctr"/>
            <a:endParaRPr lang="en-US" sz="2400" dirty="0"/>
          </a:p>
        </p:txBody>
      </p:sp>
      <p:sp>
        <p:nvSpPr>
          <p:cNvPr id="3" name="TextBox 2"/>
          <p:cNvSpPr txBox="1"/>
          <p:nvPr/>
        </p:nvSpPr>
        <p:spPr>
          <a:xfrm>
            <a:off x="0" y="1154421"/>
            <a:ext cx="2915816"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What is the paging method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What does it tries to optimize?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Are there any drawbacks?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How can they be corrected?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p:cNvSpPr/>
          <p:nvPr/>
        </p:nvSpPr>
        <p:spPr>
          <a:xfrm>
            <a:off x="2843808" y="2557524"/>
            <a:ext cx="1008112" cy="2880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CPU</a:t>
            </a:r>
            <a:endParaRPr lang="en-US" sz="1600" dirty="0">
              <a:solidFill>
                <a:schemeClr val="bg1"/>
              </a:solidFill>
            </a:endParaRPr>
          </a:p>
        </p:txBody>
      </p:sp>
      <p:sp>
        <p:nvSpPr>
          <p:cNvPr id="14" name="Rectangle 13"/>
          <p:cNvSpPr/>
          <p:nvPr/>
        </p:nvSpPr>
        <p:spPr>
          <a:xfrm>
            <a:off x="7457326" y="1628800"/>
            <a:ext cx="1008112" cy="2880320"/>
          </a:xfrm>
          <a:prstGeom prst="rect">
            <a:avLst/>
          </a:prstGeom>
          <a:solidFill>
            <a:schemeClr val="tx1">
              <a:lumMod val="8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cxnSp>
        <p:nvCxnSpPr>
          <p:cNvPr id="20" name="Straight Arrow Connector 19"/>
          <p:cNvCxnSpPr/>
          <p:nvPr/>
        </p:nvCxnSpPr>
        <p:spPr>
          <a:xfrm>
            <a:off x="3347864" y="1700808"/>
            <a:ext cx="52843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0"/>
          </p:cNvCxnSpPr>
          <p:nvPr/>
        </p:nvCxnSpPr>
        <p:spPr>
          <a:xfrm flipV="1">
            <a:off x="3347864" y="1685779"/>
            <a:ext cx="0" cy="871745"/>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75856" y="1331476"/>
            <a:ext cx="767713" cy="369332"/>
          </a:xfrm>
          <a:prstGeom prst="rect">
            <a:avLst/>
          </a:prstGeom>
          <a:noFill/>
        </p:spPr>
        <p:txBody>
          <a:bodyPr wrap="square" rtlCol="0">
            <a:spAutoFit/>
          </a:bodyPr>
          <a:lstStyle/>
          <a:p>
            <a:r>
              <a:rPr lang="en-US" dirty="0" smtClean="0"/>
              <a:t>L.A.</a:t>
            </a:r>
            <a:endParaRPr lang="en-US" dirty="0"/>
          </a:p>
        </p:txBody>
      </p:sp>
      <p:sp>
        <p:nvSpPr>
          <p:cNvPr id="29" name="Rectangle 28"/>
          <p:cNvSpPr/>
          <p:nvPr/>
        </p:nvSpPr>
        <p:spPr>
          <a:xfrm>
            <a:off x="3886518" y="1556792"/>
            <a:ext cx="325444" cy="2160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P2</a:t>
            </a:r>
            <a:endParaRPr lang="en-US" sz="1100" dirty="0">
              <a:solidFill>
                <a:schemeClr val="bg1"/>
              </a:solidFill>
            </a:endParaRPr>
          </a:p>
        </p:txBody>
      </p:sp>
      <p:sp>
        <p:nvSpPr>
          <p:cNvPr id="32" name="Rectangle 31"/>
          <p:cNvSpPr/>
          <p:nvPr/>
        </p:nvSpPr>
        <p:spPr>
          <a:xfrm>
            <a:off x="7457326" y="2290460"/>
            <a:ext cx="1019878" cy="2621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Page1</a:t>
            </a:r>
            <a:endParaRPr lang="en-US" sz="1600" dirty="0">
              <a:solidFill>
                <a:schemeClr val="bg1"/>
              </a:solidFill>
            </a:endParaRPr>
          </a:p>
        </p:txBody>
      </p:sp>
      <p:sp>
        <p:nvSpPr>
          <p:cNvPr id="33" name="Rectangle 32"/>
          <p:cNvSpPr/>
          <p:nvPr/>
        </p:nvSpPr>
        <p:spPr>
          <a:xfrm>
            <a:off x="7457326" y="2539438"/>
            <a:ext cx="1008112" cy="2819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Page2</a:t>
            </a:r>
            <a:endParaRPr lang="en-US" sz="1600" dirty="0">
              <a:solidFill>
                <a:schemeClr val="bg1"/>
              </a:solidFill>
            </a:endParaRPr>
          </a:p>
        </p:txBody>
      </p:sp>
      <p:sp>
        <p:nvSpPr>
          <p:cNvPr id="34" name="Rectangle 33"/>
          <p:cNvSpPr/>
          <p:nvPr/>
        </p:nvSpPr>
        <p:spPr>
          <a:xfrm>
            <a:off x="7452320" y="2816345"/>
            <a:ext cx="1024883" cy="2616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Page3</a:t>
            </a:r>
            <a:endParaRPr lang="en-US" sz="1600" dirty="0">
              <a:solidFill>
                <a:schemeClr val="bg1"/>
              </a:solidFill>
            </a:endParaRPr>
          </a:p>
        </p:txBody>
      </p:sp>
      <p:sp>
        <p:nvSpPr>
          <p:cNvPr id="35" name="Rectangle 34"/>
          <p:cNvSpPr/>
          <p:nvPr/>
        </p:nvSpPr>
        <p:spPr>
          <a:xfrm>
            <a:off x="5940152" y="2184294"/>
            <a:ext cx="1008112" cy="26217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Page1</a:t>
            </a:r>
            <a:endParaRPr lang="en-US" sz="1600" dirty="0">
              <a:solidFill>
                <a:schemeClr val="bg1"/>
              </a:solidFill>
            </a:endParaRPr>
          </a:p>
        </p:txBody>
      </p:sp>
      <p:sp>
        <p:nvSpPr>
          <p:cNvPr id="36" name="Rectangle 35"/>
          <p:cNvSpPr/>
          <p:nvPr/>
        </p:nvSpPr>
        <p:spPr>
          <a:xfrm>
            <a:off x="5940202" y="2694420"/>
            <a:ext cx="1008112" cy="28196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Page2</a:t>
            </a:r>
            <a:endParaRPr lang="en-US" sz="1600" dirty="0">
              <a:solidFill>
                <a:schemeClr val="bg1"/>
              </a:solidFill>
            </a:endParaRPr>
          </a:p>
        </p:txBody>
      </p:sp>
      <p:sp>
        <p:nvSpPr>
          <p:cNvPr id="37" name="Rectangle 36"/>
          <p:cNvSpPr/>
          <p:nvPr/>
        </p:nvSpPr>
        <p:spPr>
          <a:xfrm>
            <a:off x="5940202" y="3251271"/>
            <a:ext cx="1008112" cy="261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Page3</a:t>
            </a:r>
            <a:endParaRPr lang="en-US" sz="1600" dirty="0">
              <a:solidFill>
                <a:schemeClr val="bg1"/>
              </a:solidFill>
            </a:endParaRPr>
          </a:p>
        </p:txBody>
      </p:sp>
      <p:sp>
        <p:nvSpPr>
          <p:cNvPr id="39" name="Rectangle 38"/>
          <p:cNvSpPr/>
          <p:nvPr/>
        </p:nvSpPr>
        <p:spPr>
          <a:xfrm>
            <a:off x="5944057" y="3526727"/>
            <a:ext cx="1008112" cy="1310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PT</a:t>
            </a:r>
            <a:endParaRPr lang="en-US" sz="1600" dirty="0">
              <a:solidFill>
                <a:schemeClr val="tx1"/>
              </a:solidFill>
            </a:endParaRPr>
          </a:p>
        </p:txBody>
      </p:sp>
      <p:cxnSp>
        <p:nvCxnSpPr>
          <p:cNvPr id="40" name="Straight Connector 39"/>
          <p:cNvCxnSpPr>
            <a:stCxn id="29" idx="2"/>
          </p:cNvCxnSpPr>
          <p:nvPr/>
        </p:nvCxnSpPr>
        <p:spPr>
          <a:xfrm>
            <a:off x="4049240" y="1772816"/>
            <a:ext cx="0" cy="3327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04265" y="5085184"/>
            <a:ext cx="18111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285376" y="4807709"/>
            <a:ext cx="432048"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F1</a:t>
            </a:r>
            <a:endParaRPr lang="en-US" dirty="0"/>
          </a:p>
        </p:txBody>
      </p:sp>
      <p:sp>
        <p:nvSpPr>
          <p:cNvPr id="52" name="Rectangle 51"/>
          <p:cNvSpPr/>
          <p:nvPr/>
        </p:nvSpPr>
        <p:spPr>
          <a:xfrm>
            <a:off x="4285376" y="5095741"/>
            <a:ext cx="432048"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F3</a:t>
            </a:r>
            <a:endParaRPr lang="en-US" dirty="0"/>
          </a:p>
        </p:txBody>
      </p:sp>
      <p:sp>
        <p:nvSpPr>
          <p:cNvPr id="54" name="Rectangle 53"/>
          <p:cNvSpPr/>
          <p:nvPr/>
        </p:nvSpPr>
        <p:spPr>
          <a:xfrm>
            <a:off x="4282705" y="5373216"/>
            <a:ext cx="432048"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F4</a:t>
            </a:r>
            <a:endParaRPr lang="en-US" dirty="0"/>
          </a:p>
        </p:txBody>
      </p:sp>
      <p:sp>
        <p:nvSpPr>
          <p:cNvPr id="60" name="Rectangle 59"/>
          <p:cNvSpPr/>
          <p:nvPr/>
        </p:nvSpPr>
        <p:spPr>
          <a:xfrm>
            <a:off x="4285375" y="4519677"/>
            <a:ext cx="432049"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PT</a:t>
            </a:r>
            <a:endParaRPr lang="en-US" sz="1600" dirty="0"/>
          </a:p>
        </p:txBody>
      </p:sp>
      <p:cxnSp>
        <p:nvCxnSpPr>
          <p:cNvPr id="61" name="Straight Connector 60"/>
          <p:cNvCxnSpPr/>
          <p:nvPr/>
        </p:nvCxnSpPr>
        <p:spPr>
          <a:xfrm>
            <a:off x="4717424" y="5100705"/>
            <a:ext cx="900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flipV="1">
            <a:off x="5653528" y="1865394"/>
            <a:ext cx="0" cy="3219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4211961" y="1556792"/>
            <a:ext cx="360039" cy="2160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D3</a:t>
            </a:r>
            <a:endParaRPr lang="en-US" sz="1100" dirty="0">
              <a:solidFill>
                <a:schemeClr val="bg1"/>
              </a:solidFill>
            </a:endParaRPr>
          </a:p>
        </p:txBody>
      </p:sp>
      <p:sp>
        <p:nvSpPr>
          <p:cNvPr id="78" name="Rectangle 77"/>
          <p:cNvSpPr/>
          <p:nvPr/>
        </p:nvSpPr>
        <p:spPr>
          <a:xfrm>
            <a:off x="5364088" y="1556792"/>
            <a:ext cx="325444" cy="2160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F</a:t>
            </a:r>
            <a:r>
              <a:rPr lang="en-US" sz="1100" dirty="0">
                <a:solidFill>
                  <a:schemeClr val="bg1"/>
                </a:solidFill>
              </a:rPr>
              <a:t>3</a:t>
            </a:r>
          </a:p>
        </p:txBody>
      </p:sp>
      <p:sp>
        <p:nvSpPr>
          <p:cNvPr id="79" name="Rectangle 78"/>
          <p:cNvSpPr/>
          <p:nvPr/>
        </p:nvSpPr>
        <p:spPr>
          <a:xfrm>
            <a:off x="5689531" y="1556792"/>
            <a:ext cx="360039" cy="2160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D3</a:t>
            </a:r>
            <a:endParaRPr lang="en-US" sz="1100" dirty="0">
              <a:solidFill>
                <a:schemeClr val="bg1"/>
              </a:solidFill>
            </a:endParaRPr>
          </a:p>
        </p:txBody>
      </p:sp>
      <p:sp>
        <p:nvSpPr>
          <p:cNvPr id="1038" name="Rectangle 1037"/>
          <p:cNvSpPr/>
          <p:nvPr/>
        </p:nvSpPr>
        <p:spPr>
          <a:xfrm>
            <a:off x="4282705" y="3140968"/>
            <a:ext cx="974779" cy="2751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TLB</a:t>
            </a:r>
            <a:endParaRPr lang="en-US" dirty="0"/>
          </a:p>
        </p:txBody>
      </p:sp>
      <p:sp>
        <p:nvSpPr>
          <p:cNvPr id="84" name="Rectangle 83"/>
          <p:cNvSpPr/>
          <p:nvPr/>
        </p:nvSpPr>
        <p:spPr>
          <a:xfrm>
            <a:off x="4282705" y="3401966"/>
            <a:ext cx="488726" cy="2751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P1</a:t>
            </a:r>
            <a:endParaRPr lang="en-US" sz="1200" dirty="0"/>
          </a:p>
        </p:txBody>
      </p:sp>
      <p:sp>
        <p:nvSpPr>
          <p:cNvPr id="85" name="Rectangle 84"/>
          <p:cNvSpPr/>
          <p:nvPr/>
        </p:nvSpPr>
        <p:spPr>
          <a:xfrm>
            <a:off x="4771431" y="3401966"/>
            <a:ext cx="488726" cy="2751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F1</a:t>
            </a:r>
            <a:endParaRPr lang="en-US" sz="1200" dirty="0"/>
          </a:p>
        </p:txBody>
      </p:sp>
      <p:sp>
        <p:nvSpPr>
          <p:cNvPr id="86" name="Rectangle 85"/>
          <p:cNvSpPr/>
          <p:nvPr/>
        </p:nvSpPr>
        <p:spPr>
          <a:xfrm>
            <a:off x="5940202" y="1916832"/>
            <a:ext cx="1008062" cy="2751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MM</a:t>
            </a:r>
            <a:endParaRPr lang="en-US" dirty="0"/>
          </a:p>
        </p:txBody>
      </p:sp>
      <p:sp>
        <p:nvSpPr>
          <p:cNvPr id="87" name="Rectangle 86"/>
          <p:cNvSpPr/>
          <p:nvPr/>
        </p:nvSpPr>
        <p:spPr>
          <a:xfrm>
            <a:off x="7452321" y="1353696"/>
            <a:ext cx="974779" cy="2751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US" dirty="0" smtClean="0"/>
              <a:t>nd Mem</a:t>
            </a:r>
            <a:endParaRPr lang="en-US" dirty="0"/>
          </a:p>
        </p:txBody>
      </p:sp>
      <p:sp>
        <p:nvSpPr>
          <p:cNvPr id="88" name="Rectangle 87"/>
          <p:cNvSpPr/>
          <p:nvPr/>
        </p:nvSpPr>
        <p:spPr>
          <a:xfrm>
            <a:off x="4282704" y="3686570"/>
            <a:ext cx="488726" cy="2751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P2</a:t>
            </a:r>
            <a:endParaRPr lang="en-US" sz="1200" dirty="0"/>
          </a:p>
        </p:txBody>
      </p:sp>
      <p:sp>
        <p:nvSpPr>
          <p:cNvPr id="89" name="Rectangle 88"/>
          <p:cNvSpPr/>
          <p:nvPr/>
        </p:nvSpPr>
        <p:spPr>
          <a:xfrm>
            <a:off x="4781355" y="3684227"/>
            <a:ext cx="488726" cy="2751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F3</a:t>
            </a:r>
            <a:endParaRPr lang="en-US" sz="1200" dirty="0"/>
          </a:p>
        </p:txBody>
      </p:sp>
      <p:sp>
        <p:nvSpPr>
          <p:cNvPr id="90" name="Rectangle 89"/>
          <p:cNvSpPr/>
          <p:nvPr/>
        </p:nvSpPr>
        <p:spPr>
          <a:xfrm>
            <a:off x="4282704" y="3964405"/>
            <a:ext cx="488726" cy="2751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P3</a:t>
            </a:r>
            <a:endParaRPr lang="en-US" sz="1200" dirty="0"/>
          </a:p>
        </p:txBody>
      </p:sp>
      <p:sp>
        <p:nvSpPr>
          <p:cNvPr id="91" name="Rectangle 90"/>
          <p:cNvSpPr/>
          <p:nvPr/>
        </p:nvSpPr>
        <p:spPr>
          <a:xfrm>
            <a:off x="4781355" y="3962062"/>
            <a:ext cx="488726" cy="2751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F4</a:t>
            </a:r>
            <a:endParaRPr lang="en-US" sz="1200" dirty="0"/>
          </a:p>
        </p:txBody>
      </p:sp>
      <p:cxnSp>
        <p:nvCxnSpPr>
          <p:cNvPr id="1040" name="Straight Arrow Connector 1039"/>
          <p:cNvCxnSpPr>
            <a:endCxn id="88" idx="1"/>
          </p:cNvCxnSpPr>
          <p:nvPr/>
        </p:nvCxnSpPr>
        <p:spPr>
          <a:xfrm>
            <a:off x="4067944" y="3824122"/>
            <a:ext cx="2147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a:off x="5292080" y="3861048"/>
            <a:ext cx="14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4" name="Straight Arrow Connector 1053"/>
          <p:cNvCxnSpPr/>
          <p:nvPr/>
        </p:nvCxnSpPr>
        <p:spPr>
          <a:xfrm flipV="1">
            <a:off x="5437504" y="1851186"/>
            <a:ext cx="0" cy="20098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6" name="Straight Connector 1055"/>
          <p:cNvCxnSpPr/>
          <p:nvPr/>
        </p:nvCxnSpPr>
        <p:spPr>
          <a:xfrm flipV="1">
            <a:off x="4283968" y="1379564"/>
            <a:ext cx="0" cy="177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8" name="Straight Connector 1057"/>
          <p:cNvCxnSpPr>
            <a:stCxn id="2" idx="2"/>
          </p:cNvCxnSpPr>
          <p:nvPr/>
        </p:nvCxnSpPr>
        <p:spPr>
          <a:xfrm>
            <a:off x="4283968" y="1379564"/>
            <a:ext cx="1585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3" name="Straight Arrow Connector 1062"/>
          <p:cNvCxnSpPr/>
          <p:nvPr/>
        </p:nvCxnSpPr>
        <p:spPr>
          <a:xfrm>
            <a:off x="5868144" y="1379564"/>
            <a:ext cx="0" cy="1772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84168" y="1659949"/>
            <a:ext cx="304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6374701" y="1673958"/>
            <a:ext cx="0" cy="1772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236729" y="1290617"/>
            <a:ext cx="767713" cy="369332"/>
          </a:xfrm>
          <a:prstGeom prst="rect">
            <a:avLst/>
          </a:prstGeom>
          <a:noFill/>
        </p:spPr>
        <p:txBody>
          <a:bodyPr wrap="square" rtlCol="0">
            <a:spAutoFit/>
          </a:bodyPr>
          <a:lstStyle/>
          <a:p>
            <a:r>
              <a:rPr lang="en-US" dirty="0"/>
              <a:t>P</a:t>
            </a:r>
            <a:r>
              <a:rPr lang="en-US" dirty="0" smtClean="0"/>
              <a:t>.A.</a:t>
            </a:r>
            <a:endParaRPr lang="en-US" dirty="0"/>
          </a:p>
        </p:txBody>
      </p:sp>
      <p:sp>
        <p:nvSpPr>
          <p:cNvPr id="1067" name="Oval 1066"/>
          <p:cNvSpPr/>
          <p:nvPr/>
        </p:nvSpPr>
        <p:spPr>
          <a:xfrm>
            <a:off x="4099307" y="3308792"/>
            <a:ext cx="152033" cy="18634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132" name="Oval 131"/>
          <p:cNvSpPr/>
          <p:nvPr/>
        </p:nvSpPr>
        <p:spPr>
          <a:xfrm>
            <a:off x="4067944" y="4766460"/>
            <a:ext cx="152033" cy="18634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133" name="Oval 132"/>
          <p:cNvSpPr/>
          <p:nvPr/>
        </p:nvSpPr>
        <p:spPr>
          <a:xfrm>
            <a:off x="6236729" y="1154421"/>
            <a:ext cx="152033" cy="18634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134" name="Oval 133"/>
          <p:cNvSpPr/>
          <p:nvPr/>
        </p:nvSpPr>
        <p:spPr>
          <a:xfrm>
            <a:off x="3459522" y="2359858"/>
            <a:ext cx="152033" cy="18634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0</a:t>
            </a:r>
            <a:endParaRPr lang="en-US" dirty="0">
              <a:solidFill>
                <a:schemeClr val="bg1"/>
              </a:solidFill>
            </a:endParaRPr>
          </a:p>
        </p:txBody>
      </p:sp>
      <p:sp>
        <p:nvSpPr>
          <p:cNvPr id="70" name="Rectangle 69"/>
          <p:cNvSpPr/>
          <p:nvPr/>
        </p:nvSpPr>
        <p:spPr>
          <a:xfrm>
            <a:off x="5953845" y="2204864"/>
            <a:ext cx="1004207" cy="1459922"/>
          </a:xfrm>
          <a:prstGeom prst="rect">
            <a:avLst/>
          </a:prstGeom>
          <a:solidFill>
            <a:schemeClr val="tx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5940202" y="2976382"/>
            <a:ext cx="1008112" cy="26217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Occupied</a:t>
            </a:r>
            <a:endParaRPr lang="en-US" sz="1600" dirty="0">
              <a:solidFill>
                <a:schemeClr val="tx1"/>
              </a:solidFill>
            </a:endParaRPr>
          </a:p>
        </p:txBody>
      </p:sp>
      <p:sp>
        <p:nvSpPr>
          <p:cNvPr id="31" name="Rectangle 30"/>
          <p:cNvSpPr/>
          <p:nvPr/>
        </p:nvSpPr>
        <p:spPr>
          <a:xfrm>
            <a:off x="7469092" y="2290460"/>
            <a:ext cx="1008112" cy="7785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Process1</a:t>
            </a:r>
            <a:endParaRPr lang="en-US" sz="1600" dirty="0">
              <a:solidFill>
                <a:schemeClr val="bg1"/>
              </a:solidFill>
            </a:endParaRPr>
          </a:p>
        </p:txBody>
      </p:sp>
      <p:sp>
        <p:nvSpPr>
          <p:cNvPr id="38" name="Rectangle 37"/>
          <p:cNvSpPr/>
          <p:nvPr/>
        </p:nvSpPr>
        <p:spPr>
          <a:xfrm>
            <a:off x="5940152" y="2426174"/>
            <a:ext cx="1008112" cy="26217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Occupied</a:t>
            </a:r>
            <a:endParaRPr lang="en-US" sz="1600" dirty="0">
              <a:solidFill>
                <a:schemeClr val="tx1"/>
              </a:solidFill>
            </a:endParaRPr>
          </a:p>
        </p:txBody>
      </p:sp>
    </p:spTree>
    <p:extLst>
      <p:ext uri="{BB962C8B-B14F-4D97-AF65-F5344CB8AC3E}">
        <p14:creationId xmlns:p14="http://schemas.microsoft.com/office/powerpoint/2010/main" val="54948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46" grpId="0" animBg="1"/>
      <p:bldP spid="52" grpId="0" animBg="1"/>
      <p:bldP spid="54" grpId="0" animBg="1"/>
      <p:bldP spid="60" grpId="0" animBg="1"/>
      <p:bldP spid="77" grpId="0" animBg="1"/>
      <p:bldP spid="78" grpId="0" animBg="1"/>
      <p:bldP spid="79" grpId="0" animBg="1"/>
      <p:bldP spid="1038" grpId="0" animBg="1"/>
      <p:bldP spid="84" grpId="0" animBg="1"/>
      <p:bldP spid="85" grpId="0" animBg="1"/>
      <p:bldP spid="88" grpId="0" animBg="1"/>
      <p:bldP spid="89" grpId="0" animBg="1"/>
      <p:bldP spid="90" grpId="0" animBg="1"/>
      <p:bldP spid="91" grpId="0" animBg="1"/>
      <p:bldP spid="130" grpId="0"/>
      <p:bldP spid="1067" grpId="0" animBg="1"/>
      <p:bldP spid="132" grpId="0" animBg="1"/>
      <p:bldP spid="133" grpId="0" animBg="1"/>
      <p:bldP spid="134" grpId="0" animBg="1"/>
      <p:bldP spid="7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The problem of Paging: TLB Misses</a:t>
            </a:r>
          </a:p>
        </p:txBody>
      </p:sp>
      <p:sp>
        <p:nvSpPr>
          <p:cNvPr id="165" name="TextBox 164"/>
          <p:cNvSpPr txBox="1"/>
          <p:nvPr/>
        </p:nvSpPr>
        <p:spPr>
          <a:xfrm>
            <a:off x="53752" y="1196752"/>
            <a:ext cx="9036496"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 TLB’s need to be fast thus it must remain small</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 Hit rate must be high so as to impede overhead to overset the benefits of the TLB implementation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Since TLB can only hold a process at a time it can generate overhead if there are  a lot of changes of context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277" t="23446" r="19969" b="10798"/>
          <a:stretch/>
        </p:blipFill>
        <p:spPr bwMode="auto">
          <a:xfrm>
            <a:off x="1691680" y="3429000"/>
            <a:ext cx="5760640" cy="2527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0316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Possible solutions</a:t>
            </a:r>
          </a:p>
        </p:txBody>
      </p:sp>
      <p:sp>
        <p:nvSpPr>
          <p:cNvPr id="165" name="TextBox 164"/>
          <p:cNvSpPr txBox="1"/>
          <p:nvPr/>
        </p:nvSpPr>
        <p:spPr>
          <a:xfrm>
            <a:off x="53752" y="1196752"/>
            <a:ext cx="903649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 Increase TLB? This will make it slower</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Use Bigger Pages? Bigger pages imply higher fragmentation risks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Authors Strategy : </a:t>
            </a:r>
            <a:r>
              <a:rPr lang="en-US" dirty="0" err="1" smtClean="0"/>
              <a:t>Superpages</a:t>
            </a:r>
            <a:r>
              <a:rPr lang="en-US" dirty="0" smtClean="0"/>
              <a:t> implement a </a:t>
            </a:r>
            <a:r>
              <a:rPr lang="en-US" dirty="0"/>
              <a:t>dynamical </a:t>
            </a:r>
            <a:r>
              <a:rPr lang="en-US" dirty="0" smtClean="0"/>
              <a:t>size pages handler aware of contiguous regions</a:t>
            </a:r>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220" t="33130" r="47220" b="44603"/>
          <a:stretch/>
        </p:blipFill>
        <p:spPr bwMode="auto">
          <a:xfrm>
            <a:off x="827584" y="3212976"/>
            <a:ext cx="7272807" cy="3189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15816" y="2843644"/>
            <a:ext cx="3312368" cy="369332"/>
          </a:xfrm>
          <a:prstGeom prst="rect">
            <a:avLst/>
          </a:prstGeom>
          <a:noFill/>
        </p:spPr>
        <p:txBody>
          <a:bodyPr wrap="square" rtlCol="0">
            <a:spAutoFit/>
          </a:bodyPr>
          <a:lstStyle/>
          <a:p>
            <a:r>
              <a:rPr lang="en-US" dirty="0" err="1" smtClean="0"/>
              <a:t>Superpages</a:t>
            </a:r>
            <a:r>
              <a:rPr lang="en-US" dirty="0" smtClean="0"/>
              <a:t>: </a:t>
            </a:r>
            <a:endParaRPr lang="en-US" dirty="0"/>
          </a:p>
        </p:txBody>
      </p:sp>
    </p:spTree>
    <p:extLst>
      <p:ext uri="{BB962C8B-B14F-4D97-AF65-F5344CB8AC3E}">
        <p14:creationId xmlns:p14="http://schemas.microsoft.com/office/powerpoint/2010/main" val="2107826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53752" y="1196752"/>
            <a:ext cx="9036496" cy="923330"/>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algn="ctr"/>
            <a:r>
              <a:rPr lang="en-US" b="1" dirty="0" smtClean="0"/>
              <a:t>Hardware Constraints :</a:t>
            </a:r>
          </a:p>
          <a:p>
            <a:pPr algn="ctr"/>
            <a:endParaRPr lang="en-US" dirty="0"/>
          </a:p>
        </p:txBody>
      </p:sp>
      <p:sp>
        <p:nvSpPr>
          <p:cNvPr id="3" name="TextBox 2"/>
          <p:cNvSpPr txBox="1"/>
          <p:nvPr/>
        </p:nvSpPr>
        <p:spPr>
          <a:xfrm>
            <a:off x="683568" y="1916832"/>
            <a:ext cx="7848872"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Page size must be  among  a set of pages supported by the processor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Contiguous requirement for </a:t>
            </a:r>
            <a:r>
              <a:rPr lang="en-US" dirty="0" err="1" smtClean="0"/>
              <a:t>superpages</a:t>
            </a:r>
            <a:r>
              <a:rPr lang="en-US" dirty="0" smtClean="0"/>
              <a:t> (both on physical and virtual mem)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starting address of a super page must be a multiple of its size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For every </a:t>
            </a:r>
            <a:r>
              <a:rPr lang="en-US" dirty="0" err="1" smtClean="0"/>
              <a:t>superpage</a:t>
            </a:r>
            <a:r>
              <a:rPr lang="en-US" dirty="0" smtClean="0"/>
              <a:t> there’s only a single dirty bit of reference</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8550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53752" y="1196752"/>
            <a:ext cx="9036496"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p:cNvSpPr txBox="1"/>
          <p:nvPr/>
        </p:nvSpPr>
        <p:spPr>
          <a:xfrm>
            <a:off x="1978546" y="188640"/>
            <a:ext cx="4860032" cy="646331"/>
          </a:xfrm>
          <a:prstGeom prst="rect">
            <a:avLst/>
          </a:prstGeom>
          <a:noFill/>
        </p:spPr>
        <p:txBody>
          <a:bodyPr wrap="square" rtlCol="0">
            <a:spAutoFit/>
          </a:bodyPr>
          <a:lstStyle/>
          <a:p>
            <a:pPr algn="ctr"/>
            <a:r>
              <a:rPr lang="en-US" dirty="0" smtClean="0"/>
              <a:t>Allocation Schemes:</a:t>
            </a:r>
          </a:p>
          <a:p>
            <a:pPr algn="ctr"/>
            <a:r>
              <a:rPr lang="en-US" dirty="0" smtClean="0"/>
              <a:t> Relocation VS Reservation</a:t>
            </a:r>
            <a:endParaRPr lang="en-US" dirty="0"/>
          </a:p>
        </p:txBody>
      </p:sp>
      <p:sp>
        <p:nvSpPr>
          <p:cNvPr id="3" name="TextBox 2"/>
          <p:cNvSpPr txBox="1"/>
          <p:nvPr/>
        </p:nvSpPr>
        <p:spPr>
          <a:xfrm>
            <a:off x="539552" y="1124744"/>
            <a:ext cx="3600400" cy="3416320"/>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O.S. copies partitions (when creating a </a:t>
            </a:r>
            <a:r>
              <a:rPr lang="en-US" dirty="0" err="1" smtClean="0"/>
              <a:t>superpage</a:t>
            </a:r>
            <a:r>
              <a:rPr lang="en-US" dirty="0" smtClean="0"/>
              <a:t> becomes optimal) so that page frames end up in a contiguous memory space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T</a:t>
            </a:r>
            <a:r>
              <a:rPr lang="en-US" dirty="0" smtClean="0"/>
              <a:t>rade offs between access time and memory fragmentation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Robust to fragmentation slow when reallocating</a:t>
            </a:r>
          </a:p>
          <a:p>
            <a:endParaRPr lang="en-US" dirty="0"/>
          </a:p>
        </p:txBody>
      </p:sp>
      <p:sp>
        <p:nvSpPr>
          <p:cNvPr id="30" name="TextBox 29"/>
          <p:cNvSpPr txBox="1"/>
          <p:nvPr/>
        </p:nvSpPr>
        <p:spPr>
          <a:xfrm>
            <a:off x="5123965" y="1340768"/>
            <a:ext cx="3600400"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Superpage</a:t>
            </a:r>
            <a:r>
              <a:rPr lang="en-US" dirty="0" smtClean="0"/>
              <a:t> aware allocation decisions are made at page default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On each allocation some policy is used to decided optimal size for allocation and a contiguous </a:t>
            </a:r>
            <a:r>
              <a:rPr lang="en-US" dirty="0"/>
              <a:t>region </a:t>
            </a:r>
            <a:r>
              <a:rPr lang="en-US" dirty="0" smtClean="0"/>
              <a:t>(in physical memory) is sized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Less robust to fragmentation ; quicker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1622103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72008" y="1846565"/>
            <a:ext cx="8964488" cy="646331"/>
          </a:xfrm>
          <a:prstGeom prst="rect">
            <a:avLst/>
          </a:prstGeom>
          <a:solidFill>
            <a:schemeClr val="bg1"/>
          </a:solidFill>
        </p:spPr>
        <p:txBody>
          <a:bodyPr wrap="square" rtlCol="0">
            <a:spAutoFit/>
          </a:bodyPr>
          <a:lstStyle/>
          <a:p>
            <a:pPr algn="ctr"/>
            <a:r>
              <a:rPr lang="en-US" sz="3600" dirty="0" smtClean="0"/>
              <a:t>The Paper</a:t>
            </a:r>
            <a:endParaRPr lang="en-US" sz="6600" dirty="0"/>
          </a:p>
        </p:txBody>
      </p:sp>
    </p:spTree>
    <p:extLst>
      <p:ext uri="{BB962C8B-B14F-4D97-AF65-F5344CB8AC3E}">
        <p14:creationId xmlns:p14="http://schemas.microsoft.com/office/powerpoint/2010/main" val="1387782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35596" y="11412"/>
            <a:ext cx="669674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sp>
        <p:nvSpPr>
          <p:cNvPr id="165" name="TextBox 164"/>
          <p:cNvSpPr txBox="1"/>
          <p:nvPr/>
        </p:nvSpPr>
        <p:spPr>
          <a:xfrm>
            <a:off x="53752" y="1196752"/>
            <a:ext cx="9036496" cy="3139321"/>
          </a:xfrm>
          <a:prstGeom prst="rect">
            <a:avLst/>
          </a:prstGeom>
          <a:solidFill>
            <a:schemeClr val="bg1"/>
          </a:solidFill>
        </p:spPr>
        <p:txBody>
          <a:bodyPr wrap="square" rtlCol="0">
            <a:spAutoFit/>
          </a:bodyPr>
          <a:lstStyle/>
          <a:p>
            <a:pPr lvl="2"/>
            <a:r>
              <a:rPr lang="en-US" b="1" dirty="0" smtClean="0"/>
              <a:t>Objective Improve TLB Coverage</a:t>
            </a:r>
          </a:p>
          <a:p>
            <a:pPr lvl="2"/>
            <a:endParaRPr lang="en-US" dirty="0"/>
          </a:p>
          <a:p>
            <a:r>
              <a:rPr lang="en-US" dirty="0" smtClean="0"/>
              <a:t>	</a:t>
            </a:r>
            <a:r>
              <a:rPr lang="en-US" b="1" dirty="0" smtClean="0"/>
              <a:t>Method :Their design is a reservation based scheme that treats contiguity as a 	potentially contended resource</a:t>
            </a:r>
          </a:p>
          <a:p>
            <a:endParaRPr lang="en-US" b="1" dirty="0" smtClean="0"/>
          </a:p>
          <a:p>
            <a:r>
              <a:rPr lang="en-US" dirty="0"/>
              <a:t>	</a:t>
            </a:r>
            <a:r>
              <a:rPr lang="en-US" dirty="0" smtClean="0"/>
              <a:t>The new capabilities it presents are:</a:t>
            </a:r>
            <a:endParaRPr lang="en-US" dirty="0"/>
          </a:p>
          <a:p>
            <a:pPr marL="285750" indent="-285750">
              <a:buFont typeface="Arial" panose="020B0604020202020204" pitchFamily="34" charset="0"/>
              <a:buChar char="•"/>
            </a:pPr>
            <a:endParaRPr lang="en-US" dirty="0" smtClean="0"/>
          </a:p>
          <a:p>
            <a:pPr marL="1200150" lvl="2" indent="-285750">
              <a:buFont typeface="Arial" panose="020B0604020202020204" pitchFamily="34" charset="0"/>
              <a:buChar char="•"/>
            </a:pPr>
            <a:r>
              <a:rPr lang="en-US" dirty="0"/>
              <a:t>S</a:t>
            </a:r>
            <a:r>
              <a:rPr lang="en-US" dirty="0" smtClean="0"/>
              <a:t>upport for multiple </a:t>
            </a:r>
            <a:r>
              <a:rPr lang="en-US" dirty="0" err="1" smtClean="0"/>
              <a:t>superpages</a:t>
            </a:r>
            <a:r>
              <a:rPr lang="en-US" dirty="0" smtClean="0"/>
              <a:t> sizes</a:t>
            </a:r>
          </a:p>
          <a:p>
            <a:pPr marL="1200150" lvl="2" indent="-285750">
              <a:buFont typeface="Arial" panose="020B0604020202020204" pitchFamily="34" charset="0"/>
              <a:buChar char="•"/>
            </a:pPr>
            <a:r>
              <a:rPr lang="en-US" dirty="0"/>
              <a:t>Scalability to very large </a:t>
            </a:r>
            <a:r>
              <a:rPr lang="en-US" dirty="0" err="1"/>
              <a:t>superpages</a:t>
            </a:r>
            <a:r>
              <a:rPr lang="en-US" dirty="0"/>
              <a:t> </a:t>
            </a:r>
          </a:p>
          <a:p>
            <a:pPr marL="1200150" lvl="2" indent="-285750">
              <a:buFont typeface="Arial" panose="020B0604020202020204" pitchFamily="34" charset="0"/>
              <a:buChar char="•"/>
            </a:pPr>
            <a:r>
              <a:rPr lang="en-US" dirty="0" smtClean="0"/>
              <a:t>Demotion of sparsely referenced </a:t>
            </a:r>
            <a:r>
              <a:rPr lang="en-US" dirty="0" err="1" smtClean="0"/>
              <a:t>superpages</a:t>
            </a:r>
            <a:endParaRPr lang="en-US" dirty="0"/>
          </a:p>
          <a:p>
            <a:pPr marL="1200150" lvl="2" indent="-285750">
              <a:buFont typeface="Arial" panose="020B0604020202020204" pitchFamily="34" charset="0"/>
              <a:buChar char="•"/>
            </a:pPr>
            <a:r>
              <a:rPr lang="en-US" dirty="0"/>
              <a:t>Effective preservation of contiguity </a:t>
            </a:r>
            <a:endParaRPr lang="en-US" dirty="0" smtClean="0"/>
          </a:p>
        </p:txBody>
      </p:sp>
      <p:sp>
        <p:nvSpPr>
          <p:cNvPr id="2" name="TextBox 1"/>
          <p:cNvSpPr txBox="1"/>
          <p:nvPr/>
        </p:nvSpPr>
        <p:spPr>
          <a:xfrm>
            <a:off x="755576" y="315852"/>
            <a:ext cx="8208912" cy="369332"/>
          </a:xfrm>
          <a:prstGeom prst="rect">
            <a:avLst/>
          </a:prstGeom>
          <a:noFill/>
        </p:spPr>
        <p:txBody>
          <a:bodyPr wrap="square" rtlCol="0">
            <a:spAutoFit/>
          </a:bodyPr>
          <a:lstStyle/>
          <a:p>
            <a:pPr algn="ctr"/>
            <a:r>
              <a:rPr lang="en-US" b="1" dirty="0" smtClean="0"/>
              <a:t>Overview</a:t>
            </a:r>
            <a:endParaRPr lang="en-US" b="1" dirty="0"/>
          </a:p>
        </p:txBody>
      </p:sp>
    </p:spTree>
    <p:extLst>
      <p:ext uri="{BB962C8B-B14F-4D97-AF65-F5344CB8AC3E}">
        <p14:creationId xmlns:p14="http://schemas.microsoft.com/office/powerpoint/2010/main" val="228997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3700</TotalTime>
  <Words>1760</Words>
  <Application>Microsoft Office PowerPoint</Application>
  <PresentationFormat>On-screen Show (4:3)</PresentationFormat>
  <Paragraphs>295</Paragraphs>
  <Slides>24</Slides>
  <Notes>24</Notes>
  <HiddenSlides>1</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Horizon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HidalgoGarcia, Alejandro {PI}</dc:creator>
  <cp:lastModifiedBy>HidalgoGarcia, Alejandro {PI}</cp:lastModifiedBy>
  <cp:revision>97</cp:revision>
  <dcterms:created xsi:type="dcterms:W3CDTF">2017-10-03T05:27:26Z</dcterms:created>
  <dcterms:modified xsi:type="dcterms:W3CDTF">2017-11-30T16:15:02Z</dcterms:modified>
</cp:coreProperties>
</file>